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2" d="100"/>
          <a:sy n="62" d="100"/>
        </p:scale>
        <p:origin x="5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0298CD5-6C1E-4009-B41F-6DF62E31D3BE}"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53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986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30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240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575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701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330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114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423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036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7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6/8/2021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3011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a:t>tiristori</a:t>
            </a:r>
          </a:p>
        </p:txBody>
      </p:sp>
      <p:sp>
        <p:nvSpPr>
          <p:cNvPr id="3" name="Podnaslov 2"/>
          <p:cNvSpPr>
            <a:spLocks noGrp="1"/>
          </p:cNvSpPr>
          <p:nvPr>
            <p:ph type="subTitle" idx="1"/>
          </p:nvPr>
        </p:nvSpPr>
        <p:spPr/>
        <p:txBody>
          <a:bodyPr/>
          <a:lstStyle/>
          <a:p>
            <a:r>
              <a:rPr lang="hr-HR" dirty="0"/>
              <a:t>ELEKTRONIČKI SKLOPOVI</a:t>
            </a:r>
          </a:p>
        </p:txBody>
      </p:sp>
    </p:spTree>
    <p:extLst>
      <p:ext uri="{BB962C8B-B14F-4D97-AF65-F5344CB8AC3E}">
        <p14:creationId xmlns:p14="http://schemas.microsoft.com/office/powerpoint/2010/main" val="86555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08086" y="794084"/>
            <a:ext cx="10830988" cy="4023360"/>
          </a:xfrm>
        </p:spPr>
        <p:txBody>
          <a:bodyPr>
            <a:normAutofit/>
          </a:bodyPr>
          <a:lstStyle/>
          <a:p>
            <a:pPr marL="0" indent="0">
              <a:buNone/>
            </a:pPr>
            <a:r>
              <a:rPr lang="hr-HR" sz="2800" dirty="0"/>
              <a:t>U praksi su najviše se koristi </a:t>
            </a:r>
            <a:r>
              <a:rPr lang="hr-HR" sz="2800" b="1" dirty="0"/>
              <a:t>jednosmjerni </a:t>
            </a:r>
            <a:r>
              <a:rPr lang="hr-HR" sz="2800" b="1" dirty="0" err="1"/>
              <a:t>triodni</a:t>
            </a:r>
            <a:r>
              <a:rPr lang="hr-HR" sz="2800" b="1" dirty="0"/>
              <a:t> tiristor</a:t>
            </a:r>
            <a:r>
              <a:rPr lang="hr-HR" sz="2800" dirty="0"/>
              <a:t>, koji se često označava sa </a:t>
            </a:r>
            <a:r>
              <a:rPr lang="hr-HR" sz="2800" b="1" dirty="0"/>
              <a:t>SCR</a:t>
            </a:r>
            <a:r>
              <a:rPr lang="hr-HR" sz="2800" dirty="0"/>
              <a:t> (engl. </a:t>
            </a:r>
            <a:r>
              <a:rPr lang="hr-HR" sz="2800" dirty="0" err="1"/>
              <a:t>silicon</a:t>
            </a:r>
            <a:r>
              <a:rPr lang="hr-HR" sz="2800" dirty="0"/>
              <a:t> </a:t>
            </a:r>
            <a:r>
              <a:rPr lang="hr-HR" sz="2800" dirty="0" err="1"/>
              <a:t>controlled</a:t>
            </a:r>
            <a:r>
              <a:rPr lang="hr-HR" sz="2800" dirty="0"/>
              <a:t> </a:t>
            </a:r>
            <a:r>
              <a:rPr lang="hr-HR" sz="2800" dirty="0" err="1"/>
              <a:t>rectifier</a:t>
            </a:r>
            <a:r>
              <a:rPr lang="hr-HR" sz="2800" dirty="0"/>
              <a:t>), te </a:t>
            </a:r>
            <a:r>
              <a:rPr lang="hr-HR" sz="2800" b="1" dirty="0"/>
              <a:t>dvosmjerni </a:t>
            </a:r>
            <a:r>
              <a:rPr lang="hr-HR" sz="2800" b="1" dirty="0" err="1"/>
              <a:t>triodni</a:t>
            </a:r>
            <a:r>
              <a:rPr lang="hr-HR" sz="2800" b="1" dirty="0"/>
              <a:t> tiristor TRIAC</a:t>
            </a:r>
            <a:r>
              <a:rPr lang="hr-HR" sz="2800" dirty="0"/>
              <a:t> (engl. triode </a:t>
            </a:r>
            <a:r>
              <a:rPr lang="hr-HR" sz="2800" dirty="0" err="1"/>
              <a:t>alternating</a:t>
            </a:r>
            <a:r>
              <a:rPr lang="hr-HR" sz="2800" dirty="0"/>
              <a:t> </a:t>
            </a:r>
            <a:r>
              <a:rPr lang="hr-HR" sz="2800" dirty="0" err="1"/>
              <a:t>current</a:t>
            </a:r>
            <a:r>
              <a:rPr lang="hr-HR" sz="2800" dirty="0"/>
              <a:t> </a:t>
            </a:r>
            <a:r>
              <a:rPr lang="hr-HR" sz="2800" dirty="0" err="1"/>
              <a:t>switch</a:t>
            </a:r>
            <a:r>
              <a:rPr lang="hr-HR" sz="2800" dirty="0"/>
              <a:t>). </a:t>
            </a:r>
          </a:p>
          <a:p>
            <a:pPr marL="0" indent="0">
              <a:buNone/>
            </a:pPr>
            <a:r>
              <a:rPr lang="hr-HR" sz="2800" dirty="0"/>
              <a:t>Njihova velika primjena je u uređajima za regulirano pretvaranje energije iz jednoga oblika u drugi, odnosno za ispravljanje i pretvaranje izmjenične struje u izmjeničnu struju druge frekvencije ili efektivne vrijednosti. </a:t>
            </a:r>
          </a:p>
          <a:p>
            <a:pPr marL="0" indent="0">
              <a:buNone/>
            </a:pPr>
            <a:r>
              <a:rPr lang="hr-HR" sz="2800" dirty="0"/>
              <a:t>Za razliku od diodnih tiristora, kod ovih tiristora postoji i treća elektroda koja se naziva </a:t>
            </a:r>
            <a:r>
              <a:rPr lang="hr-HR" sz="2800" b="1" dirty="0"/>
              <a:t>upravljačka elektroda G </a:t>
            </a:r>
            <a:r>
              <a:rPr lang="hr-HR" sz="2800" dirty="0"/>
              <a:t>(engl. gate).</a:t>
            </a:r>
          </a:p>
        </p:txBody>
      </p:sp>
    </p:spTree>
    <p:extLst>
      <p:ext uri="{BB962C8B-B14F-4D97-AF65-F5344CB8AC3E}">
        <p14:creationId xmlns:p14="http://schemas.microsoft.com/office/powerpoint/2010/main" val="33887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err="1"/>
              <a:t>Scr</a:t>
            </a:r>
            <a:r>
              <a:rPr lang="hr-HR" dirty="0"/>
              <a:t> tiristor</a:t>
            </a:r>
          </a:p>
        </p:txBody>
      </p:sp>
      <p:sp>
        <p:nvSpPr>
          <p:cNvPr id="3" name="Rezervirano mjesto sadržaja 2"/>
          <p:cNvSpPr>
            <a:spLocks noGrp="1"/>
          </p:cNvSpPr>
          <p:nvPr>
            <p:ph idx="1"/>
          </p:nvPr>
        </p:nvSpPr>
        <p:spPr>
          <a:xfrm>
            <a:off x="1024128" y="1002632"/>
            <a:ext cx="11031514" cy="2157663"/>
          </a:xfrm>
        </p:spPr>
        <p:txBody>
          <a:bodyPr>
            <a:noAutofit/>
          </a:bodyPr>
          <a:lstStyle/>
          <a:p>
            <a:pPr marL="0" indent="0">
              <a:buNone/>
            </a:pPr>
            <a:r>
              <a:rPr lang="hr-HR" sz="2800" dirty="0"/>
              <a:t>Jednosmjerni </a:t>
            </a:r>
            <a:r>
              <a:rPr lang="hr-HR" sz="2800" dirty="0" err="1"/>
              <a:t>triodni</a:t>
            </a:r>
            <a:r>
              <a:rPr lang="hr-HR" sz="2800" dirty="0"/>
              <a:t> tiristor ili silicijska upravljiva ispravljačica, skraćeno SCR, obično se naziva samo tiristorom. Ima tri elektrode: A - anoda, K - katoda, G - upravljača elektroda. </a:t>
            </a:r>
          </a:p>
          <a:p>
            <a:pPr marL="0" indent="0">
              <a:buNone/>
            </a:pPr>
            <a:r>
              <a:rPr lang="hr-HR" sz="2800" dirty="0"/>
              <a:t>Prebacivanje SCR-a iz isključenoga u uključeno stanje obavlja se pomoću pozitivnoga napona (odnosno struje) na upravljačkoj elektrodi. Na ovaj način postiže se sniženje prijelomnoga napona.</a:t>
            </a:r>
          </a:p>
          <a:p>
            <a:pPr marL="0" indent="0">
              <a:buNone/>
            </a:pPr>
            <a:endParaRPr lang="hr-HR" sz="2800" dirty="0"/>
          </a:p>
        </p:txBody>
      </p:sp>
      <p:pic>
        <p:nvPicPr>
          <p:cNvPr id="7" name="Picture 67"/>
          <p:cNvPicPr/>
          <p:nvPr/>
        </p:nvPicPr>
        <p:blipFill>
          <a:blip r:embed="rId2" cstate="print"/>
          <a:srcRect/>
          <a:stretch>
            <a:fillRect/>
          </a:stretch>
        </p:blipFill>
        <p:spPr bwMode="auto">
          <a:xfrm>
            <a:off x="3403269" y="3569369"/>
            <a:ext cx="4970710" cy="3176338"/>
          </a:xfrm>
          <a:prstGeom prst="rect">
            <a:avLst/>
          </a:prstGeom>
          <a:noFill/>
        </p:spPr>
      </p:pic>
    </p:spTree>
    <p:extLst>
      <p:ext uri="{BB962C8B-B14F-4D97-AF65-F5344CB8AC3E}">
        <p14:creationId xmlns:p14="http://schemas.microsoft.com/office/powerpoint/2010/main" val="191622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err="1"/>
              <a:t>Scr</a:t>
            </a:r>
            <a:r>
              <a:rPr lang="hr-HR" dirty="0"/>
              <a:t> tiristor</a:t>
            </a:r>
          </a:p>
        </p:txBody>
      </p:sp>
      <p:sp>
        <p:nvSpPr>
          <p:cNvPr id="3" name="Rezervirano mjesto sadržaja 2"/>
          <p:cNvSpPr>
            <a:spLocks noGrp="1"/>
          </p:cNvSpPr>
          <p:nvPr>
            <p:ph idx="1"/>
          </p:nvPr>
        </p:nvSpPr>
        <p:spPr>
          <a:xfrm>
            <a:off x="1024128" y="937341"/>
            <a:ext cx="11031514" cy="1126370"/>
          </a:xfrm>
        </p:spPr>
        <p:txBody>
          <a:bodyPr>
            <a:noAutofit/>
          </a:bodyPr>
          <a:lstStyle/>
          <a:p>
            <a:r>
              <a:rPr lang="hr-HR" sz="2800" dirty="0"/>
              <a:t>Tiristor će pri propusnoj polarizaciji, slično četveroslojnoj diodi i dijaku, voditi struju tek ako priključeni napon ima dovoljno veliku vrijednost prekretnog napona. Ako upravljačkom elektrodom teče struja I</a:t>
            </a:r>
            <a:r>
              <a:rPr lang="hr-HR" sz="2000" dirty="0"/>
              <a:t>G</a:t>
            </a:r>
            <a:r>
              <a:rPr lang="hr-HR" sz="2800" dirty="0"/>
              <a:t>, tiristor može provesti i kod napona između anode i katode koji ima manju vrijednost od U</a:t>
            </a:r>
            <a:r>
              <a:rPr lang="hr-HR" sz="2000" dirty="0"/>
              <a:t>PRO</a:t>
            </a:r>
            <a:r>
              <a:rPr lang="hr-HR" sz="2800" dirty="0"/>
              <a:t>.</a:t>
            </a:r>
            <a:endParaRPr lang="en-CA" sz="2800" dirty="0"/>
          </a:p>
        </p:txBody>
      </p:sp>
      <p:sp>
        <p:nvSpPr>
          <p:cNvPr id="5" name="TekstniOkvir 4"/>
          <p:cNvSpPr txBox="1"/>
          <p:nvPr/>
        </p:nvSpPr>
        <p:spPr>
          <a:xfrm>
            <a:off x="5277854" y="2690979"/>
            <a:ext cx="6914146" cy="2677656"/>
          </a:xfrm>
          <a:prstGeom prst="rect">
            <a:avLst/>
          </a:prstGeom>
          <a:noFill/>
        </p:spPr>
        <p:txBody>
          <a:bodyPr wrap="square" rtlCol="0">
            <a:spAutoFit/>
          </a:bodyPr>
          <a:lstStyle/>
          <a:p>
            <a:r>
              <a:rPr lang="hr-HR" sz="2800" dirty="0"/>
              <a:t>Kad je tiristor u stanju vođenja, nije mu potrebna struja upravljačke elektrode I</a:t>
            </a:r>
            <a:r>
              <a:rPr lang="hr-HR" sz="2000" dirty="0"/>
              <a:t>G</a:t>
            </a:r>
            <a:r>
              <a:rPr lang="hr-HR" sz="2800" dirty="0"/>
              <a:t> da bi vodio struju. Tiristor će prestati voditi struju kada ona padne ispod vrijednosti struje I</a:t>
            </a:r>
            <a:r>
              <a:rPr lang="hr-HR" sz="2000" dirty="0"/>
              <a:t>H</a:t>
            </a:r>
            <a:r>
              <a:rPr lang="hr-HR" sz="2800" dirty="0"/>
              <a:t>, koja se naziva minimalnom strujom vođenja ili strujom držanja. </a:t>
            </a:r>
          </a:p>
        </p:txBody>
      </p:sp>
      <p:pic>
        <p:nvPicPr>
          <p:cNvPr id="7" name="Slika 6"/>
          <p:cNvPicPr/>
          <p:nvPr/>
        </p:nvPicPr>
        <p:blipFill>
          <a:blip r:embed="rId2">
            <a:extLst>
              <a:ext uri="{28A0092B-C50C-407E-A947-70E740481C1C}">
                <a14:useLocalDpi xmlns:a14="http://schemas.microsoft.com/office/drawing/2010/main" val="0"/>
              </a:ext>
            </a:extLst>
          </a:blip>
          <a:srcRect/>
          <a:stretch>
            <a:fillRect/>
          </a:stretch>
        </p:blipFill>
        <p:spPr bwMode="auto">
          <a:xfrm>
            <a:off x="88230" y="2690979"/>
            <a:ext cx="5053263" cy="4038684"/>
          </a:xfrm>
          <a:prstGeom prst="rect">
            <a:avLst/>
          </a:prstGeom>
          <a:noFill/>
          <a:ln>
            <a:noFill/>
          </a:ln>
        </p:spPr>
      </p:pic>
    </p:spTree>
    <p:extLst>
      <p:ext uri="{BB962C8B-B14F-4D97-AF65-F5344CB8AC3E}">
        <p14:creationId xmlns:p14="http://schemas.microsoft.com/office/powerpoint/2010/main" val="378157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err="1"/>
              <a:t>Scr</a:t>
            </a:r>
            <a:r>
              <a:rPr lang="hr-HR" dirty="0"/>
              <a:t> tiristor</a:t>
            </a:r>
          </a:p>
        </p:txBody>
      </p:sp>
      <p:sp>
        <p:nvSpPr>
          <p:cNvPr id="3" name="Rezervirano mjesto sadržaja 2"/>
          <p:cNvSpPr>
            <a:spLocks noGrp="1"/>
          </p:cNvSpPr>
          <p:nvPr>
            <p:ph idx="1"/>
          </p:nvPr>
        </p:nvSpPr>
        <p:spPr>
          <a:xfrm>
            <a:off x="1024128" y="937341"/>
            <a:ext cx="11031514" cy="1126370"/>
          </a:xfrm>
        </p:spPr>
        <p:txBody>
          <a:bodyPr>
            <a:noAutofit/>
          </a:bodyPr>
          <a:lstStyle/>
          <a:p>
            <a:r>
              <a:rPr lang="hr-HR" sz="2800" dirty="0"/>
              <a:t>Uz napon zaporne polarizacije tiristor se ponaša kao poluvodička dioda. Kroz njega praktično ne teče struja sve dok priključeni napon ne poprimi vrijednost probojnog napona zaporne polarizacije U</a:t>
            </a:r>
            <a:r>
              <a:rPr lang="hr-HR" sz="2000" dirty="0"/>
              <a:t>BR</a:t>
            </a:r>
            <a:r>
              <a:rPr lang="hr-HR" sz="2800" dirty="0"/>
              <a:t>. U tom slučaju nagli porast struje uzrokuje uništenje tiristora.</a:t>
            </a:r>
          </a:p>
        </p:txBody>
      </p:sp>
      <p:sp>
        <p:nvSpPr>
          <p:cNvPr id="5" name="TekstniOkvir 4"/>
          <p:cNvSpPr txBox="1"/>
          <p:nvPr/>
        </p:nvSpPr>
        <p:spPr>
          <a:xfrm>
            <a:off x="5277854" y="2690979"/>
            <a:ext cx="6914146" cy="2677656"/>
          </a:xfrm>
          <a:prstGeom prst="rect">
            <a:avLst/>
          </a:prstGeom>
          <a:noFill/>
        </p:spPr>
        <p:txBody>
          <a:bodyPr wrap="square" rtlCol="0">
            <a:spAutoFit/>
          </a:bodyPr>
          <a:lstStyle/>
          <a:p>
            <a:r>
              <a:rPr lang="hr-HR" sz="2800" dirty="0"/>
              <a:t>Kada je tiristor priključen u izmjenični krug, do uključivanja (paljenja) i isključivanja (gašenja) tiristora dolazi svaki put kada izmjenični signal prolazi kroz nulu, jer tada anodna struja padne na iznos manji od iznosa struje pridržavanja I</a:t>
            </a:r>
            <a:r>
              <a:rPr lang="hr-HR" sz="2000" dirty="0"/>
              <a:t>H</a:t>
            </a:r>
            <a:r>
              <a:rPr lang="hr-HR" sz="2800" dirty="0"/>
              <a:t>.</a:t>
            </a:r>
          </a:p>
        </p:txBody>
      </p:sp>
      <p:pic>
        <p:nvPicPr>
          <p:cNvPr id="7" name="Slika 6"/>
          <p:cNvPicPr/>
          <p:nvPr/>
        </p:nvPicPr>
        <p:blipFill>
          <a:blip r:embed="rId2">
            <a:extLst>
              <a:ext uri="{28A0092B-C50C-407E-A947-70E740481C1C}">
                <a14:useLocalDpi xmlns:a14="http://schemas.microsoft.com/office/drawing/2010/main" val="0"/>
              </a:ext>
            </a:extLst>
          </a:blip>
          <a:srcRect/>
          <a:stretch>
            <a:fillRect/>
          </a:stretch>
        </p:blipFill>
        <p:spPr bwMode="auto">
          <a:xfrm>
            <a:off x="88230" y="2690979"/>
            <a:ext cx="5053263" cy="4038684"/>
          </a:xfrm>
          <a:prstGeom prst="rect">
            <a:avLst/>
          </a:prstGeom>
          <a:noFill/>
          <a:ln>
            <a:noFill/>
          </a:ln>
        </p:spPr>
      </p:pic>
    </p:spTree>
    <p:extLst>
      <p:ext uri="{BB962C8B-B14F-4D97-AF65-F5344CB8AC3E}">
        <p14:creationId xmlns:p14="http://schemas.microsoft.com/office/powerpoint/2010/main" val="210426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err="1"/>
              <a:t>trijak</a:t>
            </a:r>
            <a:endParaRPr lang="hr-HR" dirty="0"/>
          </a:p>
        </p:txBody>
      </p:sp>
      <p:sp>
        <p:nvSpPr>
          <p:cNvPr id="3" name="Rezervirano mjesto sadržaja 2"/>
          <p:cNvSpPr>
            <a:spLocks noGrp="1"/>
          </p:cNvSpPr>
          <p:nvPr>
            <p:ph idx="1"/>
          </p:nvPr>
        </p:nvSpPr>
        <p:spPr>
          <a:xfrm>
            <a:off x="1024128" y="1002632"/>
            <a:ext cx="11031514" cy="2157663"/>
          </a:xfrm>
        </p:spPr>
        <p:txBody>
          <a:bodyPr>
            <a:noAutofit/>
          </a:bodyPr>
          <a:lstStyle/>
          <a:p>
            <a:pPr marL="0" indent="0">
              <a:buNone/>
            </a:pPr>
            <a:r>
              <a:rPr lang="hr-HR" sz="2800" dirty="0" err="1"/>
              <a:t>Trijak</a:t>
            </a:r>
            <a:r>
              <a:rPr lang="hr-HR" sz="2800" dirty="0"/>
              <a:t> (engl. TRIAC, triode AC </a:t>
            </a:r>
            <a:r>
              <a:rPr lang="hr-HR" sz="2800" dirty="0" err="1"/>
              <a:t>switch</a:t>
            </a:r>
            <a:r>
              <a:rPr lang="hr-HR" sz="2800" dirty="0"/>
              <a:t>) ili dvosmjerni </a:t>
            </a:r>
            <a:r>
              <a:rPr lang="hr-HR" sz="2800" dirty="0" err="1"/>
              <a:t>triodni</a:t>
            </a:r>
            <a:r>
              <a:rPr lang="hr-HR" sz="2800" dirty="0"/>
              <a:t> tiristor je poluvodički element sličan SCR tiristoru, s time što može propuštati struju u oba smjera bez obzira na polaritet napona. </a:t>
            </a:r>
          </a:p>
          <a:p>
            <a:pPr marL="0" indent="0">
              <a:buNone/>
            </a:pPr>
            <a:r>
              <a:rPr lang="hr-HR" sz="2800" dirty="0"/>
              <a:t>Da bi </a:t>
            </a:r>
            <a:r>
              <a:rPr lang="hr-HR" sz="2800" dirty="0" err="1"/>
              <a:t>trijak</a:t>
            </a:r>
            <a:r>
              <a:rPr lang="hr-HR" sz="2800" dirty="0"/>
              <a:t> proveo, potrebno je da napon priključen na njegove elektrode A</a:t>
            </a:r>
            <a:r>
              <a:rPr lang="hr-HR" sz="2000" dirty="0"/>
              <a:t>1</a:t>
            </a:r>
            <a:r>
              <a:rPr lang="hr-HR" sz="2800" dirty="0"/>
              <a:t> i A</a:t>
            </a:r>
            <a:r>
              <a:rPr lang="hr-HR" sz="2000" dirty="0"/>
              <a:t>2</a:t>
            </a:r>
            <a:r>
              <a:rPr lang="hr-HR" sz="2800" dirty="0"/>
              <a:t> (MT</a:t>
            </a:r>
            <a:r>
              <a:rPr lang="hr-HR" sz="2000" dirty="0"/>
              <a:t>1</a:t>
            </a:r>
            <a:r>
              <a:rPr lang="hr-HR" sz="2800" dirty="0"/>
              <a:t> i MT</a:t>
            </a:r>
            <a:r>
              <a:rPr lang="hr-HR" sz="2000" dirty="0"/>
              <a:t>2</a:t>
            </a:r>
            <a:r>
              <a:rPr lang="hr-HR" sz="2800" dirty="0"/>
              <a:t>) ima vrijednost prekretnoga napona U</a:t>
            </a:r>
            <a:r>
              <a:rPr lang="hr-HR" sz="2000" dirty="0"/>
              <a:t>PR0</a:t>
            </a:r>
            <a:r>
              <a:rPr lang="hr-HR" sz="2800" dirty="0"/>
              <a:t> ako je struja upravljačke elektrode I</a:t>
            </a:r>
            <a:r>
              <a:rPr lang="hr-HR" sz="2000" dirty="0"/>
              <a:t>G</a:t>
            </a:r>
            <a:r>
              <a:rPr lang="hr-HR" sz="2800" dirty="0"/>
              <a:t> = 0 A. </a:t>
            </a:r>
          </a:p>
        </p:txBody>
      </p:sp>
      <p:pic>
        <p:nvPicPr>
          <p:cNvPr id="5" name="Slika 4"/>
          <p:cNvPicPr/>
          <p:nvPr/>
        </p:nvPicPr>
        <p:blipFill>
          <a:blip r:embed="rId2">
            <a:extLst>
              <a:ext uri="{28A0092B-C50C-407E-A947-70E740481C1C}">
                <a14:useLocalDpi xmlns:a14="http://schemas.microsoft.com/office/drawing/2010/main" val="0"/>
              </a:ext>
            </a:extLst>
          </a:blip>
          <a:srcRect/>
          <a:stretch>
            <a:fillRect/>
          </a:stretch>
        </p:blipFill>
        <p:spPr bwMode="auto">
          <a:xfrm>
            <a:off x="2232474" y="3620285"/>
            <a:ext cx="7593315" cy="3173547"/>
          </a:xfrm>
          <a:prstGeom prst="rect">
            <a:avLst/>
          </a:prstGeom>
          <a:noFill/>
          <a:ln>
            <a:noFill/>
          </a:ln>
        </p:spPr>
      </p:pic>
    </p:spTree>
    <p:extLst>
      <p:ext uri="{BB962C8B-B14F-4D97-AF65-F5344CB8AC3E}">
        <p14:creationId xmlns:p14="http://schemas.microsoft.com/office/powerpoint/2010/main" val="20989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err="1"/>
              <a:t>trijak</a:t>
            </a:r>
            <a:endParaRPr lang="hr-HR" dirty="0"/>
          </a:p>
        </p:txBody>
      </p:sp>
      <p:sp>
        <p:nvSpPr>
          <p:cNvPr id="3" name="Rezervirano mjesto sadržaja 2"/>
          <p:cNvSpPr>
            <a:spLocks noGrp="1"/>
          </p:cNvSpPr>
          <p:nvPr>
            <p:ph idx="1"/>
          </p:nvPr>
        </p:nvSpPr>
        <p:spPr>
          <a:xfrm>
            <a:off x="1024128" y="937341"/>
            <a:ext cx="11031514" cy="1126370"/>
          </a:xfrm>
        </p:spPr>
        <p:txBody>
          <a:bodyPr>
            <a:noAutofit/>
          </a:bodyPr>
          <a:lstStyle/>
          <a:p>
            <a:r>
              <a:rPr lang="hr-HR" sz="2800" dirty="0"/>
              <a:t>Pomoću struje upravljačke elektrode I</a:t>
            </a:r>
            <a:r>
              <a:rPr lang="hr-HR" sz="2000" dirty="0"/>
              <a:t>G</a:t>
            </a:r>
            <a:r>
              <a:rPr lang="hr-HR" sz="2800" dirty="0"/>
              <a:t> </a:t>
            </a:r>
            <a:r>
              <a:rPr lang="hr-HR" sz="2800" dirty="0" err="1"/>
              <a:t>trijak</a:t>
            </a:r>
            <a:r>
              <a:rPr lang="hr-HR" sz="2800" dirty="0"/>
              <a:t> se može dovesti u stanje vođenja i kod nižih napona od U</a:t>
            </a:r>
            <a:r>
              <a:rPr lang="hr-HR" sz="2000" dirty="0"/>
              <a:t>PR0</a:t>
            </a:r>
            <a:r>
              <a:rPr lang="hr-HR" sz="2800" dirty="0"/>
              <a:t>. </a:t>
            </a:r>
          </a:p>
        </p:txBody>
      </p:sp>
      <p:sp>
        <p:nvSpPr>
          <p:cNvPr id="5" name="TekstniOkvir 4"/>
          <p:cNvSpPr txBox="1"/>
          <p:nvPr/>
        </p:nvSpPr>
        <p:spPr>
          <a:xfrm>
            <a:off x="5277854" y="1920958"/>
            <a:ext cx="6914146" cy="4401205"/>
          </a:xfrm>
          <a:prstGeom prst="rect">
            <a:avLst/>
          </a:prstGeom>
          <a:noFill/>
        </p:spPr>
        <p:txBody>
          <a:bodyPr wrap="square" rtlCol="0">
            <a:spAutoFit/>
          </a:bodyPr>
          <a:lstStyle/>
          <a:p>
            <a:r>
              <a:rPr lang="hr-HR" sz="2800" dirty="0" err="1"/>
              <a:t>Trijak</a:t>
            </a:r>
            <a:r>
              <a:rPr lang="hr-HR" sz="2800" dirty="0"/>
              <a:t> se može okidati pozitivnim i negativnim impulsima na upravljačkoj elektrodi bez obzira na polaritet napona između glavnih elektroda. Kada </a:t>
            </a:r>
            <a:r>
              <a:rPr lang="hr-HR" sz="2800" dirty="0" err="1"/>
              <a:t>trijak</a:t>
            </a:r>
            <a:r>
              <a:rPr lang="hr-HR" sz="2800" dirty="0"/>
              <a:t> jednom provede, struja upravljačke elektrode nema više utjecaja na njegov rad. Vrijednost potrebnih struja i napona za dovođenje </a:t>
            </a:r>
            <a:r>
              <a:rPr lang="hr-HR" sz="2800" dirty="0" err="1"/>
              <a:t>trijaka</a:t>
            </a:r>
            <a:r>
              <a:rPr lang="hr-HR" sz="2800" dirty="0"/>
              <a:t> u stanje vođenja, te radni naponi i struje istog su reda veličine kao i kod SCR-a. Također i samo kućište </a:t>
            </a:r>
            <a:r>
              <a:rPr lang="hr-HR" sz="2800" dirty="0" err="1"/>
              <a:t>trijaka</a:t>
            </a:r>
            <a:r>
              <a:rPr lang="hr-HR" sz="2800" dirty="0"/>
              <a:t> je slično sa SCR-om.</a:t>
            </a:r>
            <a:endParaRPr lang="en-CA" sz="2800" dirty="0"/>
          </a:p>
        </p:txBody>
      </p:sp>
      <p:pic>
        <p:nvPicPr>
          <p:cNvPr id="6" name="Picture 7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75" y="2206968"/>
            <a:ext cx="4773279" cy="4167021"/>
          </a:xfrm>
          <a:prstGeom prst="rect">
            <a:avLst/>
          </a:prstGeom>
          <a:noFill/>
          <a:ln w="9525">
            <a:noFill/>
            <a:miter lim="800000"/>
            <a:headEnd/>
            <a:tailEnd/>
          </a:ln>
        </p:spPr>
      </p:pic>
    </p:spTree>
    <p:extLst>
      <p:ext uri="{BB962C8B-B14F-4D97-AF65-F5344CB8AC3E}">
        <p14:creationId xmlns:p14="http://schemas.microsoft.com/office/powerpoint/2010/main" val="3538616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a:t>GTO tiristor</a:t>
            </a:r>
          </a:p>
        </p:txBody>
      </p:sp>
      <p:sp>
        <p:nvSpPr>
          <p:cNvPr id="3" name="Rezervirano mjesto sadržaja 2"/>
          <p:cNvSpPr>
            <a:spLocks noGrp="1"/>
          </p:cNvSpPr>
          <p:nvPr>
            <p:ph idx="1"/>
          </p:nvPr>
        </p:nvSpPr>
        <p:spPr>
          <a:xfrm>
            <a:off x="1024128" y="1002632"/>
            <a:ext cx="11031514" cy="2157663"/>
          </a:xfrm>
        </p:spPr>
        <p:txBody>
          <a:bodyPr>
            <a:noAutofit/>
          </a:bodyPr>
          <a:lstStyle/>
          <a:p>
            <a:pPr marL="0" indent="0">
              <a:buNone/>
            </a:pPr>
            <a:r>
              <a:rPr lang="hr-HR" sz="2800" dirty="0"/>
              <a:t>Upravljačkom elektrodom </a:t>
            </a:r>
            <a:r>
              <a:rPr lang="hr-HR" sz="2800" dirty="0" err="1"/>
              <a:t>isklopivi</a:t>
            </a:r>
            <a:r>
              <a:rPr lang="hr-HR" sz="2800" dirty="0"/>
              <a:t> tiristor ili GTO tiristor (engl. gate </a:t>
            </a:r>
            <a:r>
              <a:rPr lang="hr-HR" sz="2800" dirty="0" err="1"/>
              <a:t>turn</a:t>
            </a:r>
            <a:r>
              <a:rPr lang="hr-HR" sz="2800" dirty="0"/>
              <a:t> </a:t>
            </a:r>
            <a:r>
              <a:rPr lang="hr-HR" sz="2800" dirty="0" err="1"/>
              <a:t>off</a:t>
            </a:r>
            <a:r>
              <a:rPr lang="hr-HR" sz="2800" dirty="0"/>
              <a:t> </a:t>
            </a:r>
            <a:r>
              <a:rPr lang="hr-HR" sz="2800" dirty="0" err="1"/>
              <a:t>tryristor</a:t>
            </a:r>
            <a:r>
              <a:rPr lang="hr-HR" sz="2800" dirty="0"/>
              <a:t>), dovodi se u stanje vođenja kao i obični tiristor, dovođenjem pozitivnog impulsa na upravljačku elektrodu. Međutim u stanju </a:t>
            </a:r>
            <a:r>
              <a:rPr lang="hr-HR" sz="2800" dirty="0" err="1"/>
              <a:t>nevođenja</a:t>
            </a:r>
            <a:r>
              <a:rPr lang="hr-HR" sz="2800" dirty="0"/>
              <a:t> ovaj tiristor se, za razliku od običnog, dovodi negativnim impulsom na upravljačkoj elektrodi.</a:t>
            </a:r>
          </a:p>
          <a:p>
            <a:pPr marL="0" indent="0">
              <a:buNone/>
            </a:pPr>
            <a:r>
              <a:rPr lang="hr-HR" sz="2800" dirty="0"/>
              <a:t>Struje uključenog tiristora mogu iznositi nekoliko stotina ampera.</a:t>
            </a:r>
          </a:p>
          <a:p>
            <a:pPr marL="0" indent="0">
              <a:buNone/>
            </a:pPr>
            <a:r>
              <a:rPr lang="hr-HR" sz="2800" dirty="0"/>
              <a:t>Pad napona na propusno polariziranom tiristoru je oko 2 V, dok anodni naponi isključeno tiristora mogu biti od nekoliko stotina volti do više kilovolti.</a:t>
            </a:r>
          </a:p>
        </p:txBody>
      </p:sp>
      <p:pic>
        <p:nvPicPr>
          <p:cNvPr id="4" name="Slika 3"/>
          <p:cNvPicPr>
            <a:picLocks noChangeAspect="1"/>
          </p:cNvPicPr>
          <p:nvPr/>
        </p:nvPicPr>
        <p:blipFill>
          <a:blip r:embed="rId2"/>
          <a:stretch>
            <a:fillRect/>
          </a:stretch>
        </p:blipFill>
        <p:spPr>
          <a:xfrm>
            <a:off x="4956257" y="4506327"/>
            <a:ext cx="2262690" cy="2278295"/>
          </a:xfrm>
          <a:prstGeom prst="rect">
            <a:avLst/>
          </a:prstGeom>
        </p:spPr>
      </p:pic>
    </p:spTree>
    <p:extLst>
      <p:ext uri="{BB962C8B-B14F-4D97-AF65-F5344CB8AC3E}">
        <p14:creationId xmlns:p14="http://schemas.microsoft.com/office/powerpoint/2010/main" val="322719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err="1"/>
              <a:t>Gto</a:t>
            </a:r>
            <a:r>
              <a:rPr lang="hr-HR" dirty="0"/>
              <a:t> tiristor</a:t>
            </a:r>
          </a:p>
        </p:txBody>
      </p:sp>
      <p:sp>
        <p:nvSpPr>
          <p:cNvPr id="3" name="Rezervirano mjesto sadržaja 2"/>
          <p:cNvSpPr>
            <a:spLocks noGrp="1"/>
          </p:cNvSpPr>
          <p:nvPr>
            <p:ph idx="1"/>
          </p:nvPr>
        </p:nvSpPr>
        <p:spPr>
          <a:xfrm>
            <a:off x="1024128" y="937341"/>
            <a:ext cx="11031514" cy="1126370"/>
          </a:xfrm>
        </p:spPr>
        <p:txBody>
          <a:bodyPr>
            <a:noAutofit/>
          </a:bodyPr>
          <a:lstStyle/>
          <a:p>
            <a:r>
              <a:rPr lang="hr-HR" sz="2800" dirty="0"/>
              <a:t>Upravljačkom elektrodom </a:t>
            </a:r>
            <a:r>
              <a:rPr lang="hr-HR" sz="2800" dirty="0" err="1"/>
              <a:t>isklopivi</a:t>
            </a:r>
            <a:r>
              <a:rPr lang="hr-HR" sz="2800" dirty="0"/>
              <a:t> tiristori upotrebljavaju se osobito u sklopovima energetske elektronike za pretvorbu istosmjernog napona u izmjenični (</a:t>
            </a:r>
            <a:r>
              <a:rPr lang="hr-HR" sz="2800" dirty="0" err="1"/>
              <a:t>izmjenivači</a:t>
            </a:r>
            <a:r>
              <a:rPr lang="hr-HR" sz="2800" dirty="0"/>
              <a:t>).</a:t>
            </a:r>
          </a:p>
        </p:txBody>
      </p:sp>
      <p:sp>
        <p:nvSpPr>
          <p:cNvPr id="5" name="TekstniOkvir 4"/>
          <p:cNvSpPr txBox="1"/>
          <p:nvPr/>
        </p:nvSpPr>
        <p:spPr>
          <a:xfrm>
            <a:off x="5277854" y="1920958"/>
            <a:ext cx="6914146" cy="4832092"/>
          </a:xfrm>
          <a:prstGeom prst="rect">
            <a:avLst/>
          </a:prstGeom>
          <a:noFill/>
        </p:spPr>
        <p:txBody>
          <a:bodyPr wrap="square" rtlCol="0">
            <a:spAutoFit/>
          </a:bodyPr>
          <a:lstStyle/>
          <a:p>
            <a:r>
              <a:rPr lang="hr-HR" sz="2800" dirty="0"/>
              <a:t>Kao i kod drugih tiristora i GTO se iz stanja blokiranja dovodi u stanje vođenja kratkim pozitivnim impulsom struje upravljačke elektrode i ostaje u stanju vođenja, ali je za vrijeme vođenja potrebna i dalje struja upravljačke elektrode od nekoliko ampera ovisno o tipu GTO-a. Međutim, GTO se može isklopiti pomoću kratkotrajnog, ali snažnog negativnog impulsa struje upravljačke elektrode. Ne koristi se isklapanje prelaskom struje kroz nulu.</a:t>
            </a:r>
            <a:endParaRPr lang="en-CA" sz="2800" dirty="0"/>
          </a:p>
        </p:txBody>
      </p:sp>
      <p:pic>
        <p:nvPicPr>
          <p:cNvPr id="4" name="Slika 3"/>
          <p:cNvPicPr>
            <a:picLocks noChangeAspect="1"/>
          </p:cNvPicPr>
          <p:nvPr/>
        </p:nvPicPr>
        <p:blipFill>
          <a:blip r:embed="rId2"/>
          <a:stretch>
            <a:fillRect/>
          </a:stretch>
        </p:blipFill>
        <p:spPr>
          <a:xfrm>
            <a:off x="151397" y="2924676"/>
            <a:ext cx="4938618" cy="3042987"/>
          </a:xfrm>
          <a:prstGeom prst="rect">
            <a:avLst/>
          </a:prstGeom>
        </p:spPr>
      </p:pic>
    </p:spTree>
    <p:extLst>
      <p:ext uri="{BB962C8B-B14F-4D97-AF65-F5344CB8AC3E}">
        <p14:creationId xmlns:p14="http://schemas.microsoft.com/office/powerpoint/2010/main" val="260506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DOMAĆA ZADAĆA</a:t>
            </a:r>
          </a:p>
        </p:txBody>
      </p:sp>
      <p:sp>
        <p:nvSpPr>
          <p:cNvPr id="3" name="Rezervirano mjesto sadržaja 2"/>
          <p:cNvSpPr>
            <a:spLocks noGrp="1"/>
          </p:cNvSpPr>
          <p:nvPr>
            <p:ph idx="1"/>
          </p:nvPr>
        </p:nvSpPr>
        <p:spPr>
          <a:xfrm>
            <a:off x="1024128" y="2286000"/>
            <a:ext cx="10790883" cy="4023360"/>
          </a:xfrm>
        </p:spPr>
        <p:txBody>
          <a:bodyPr>
            <a:normAutofit/>
          </a:bodyPr>
          <a:lstStyle/>
          <a:p>
            <a:pPr marL="0" indent="0">
              <a:buNone/>
            </a:pPr>
            <a:r>
              <a:rPr lang="hr-HR" sz="3200" dirty="0"/>
              <a:t>Kotur; Paunović: Analogni elektronički sklopovi, udžbenik za 3. razred elektrotehničkih škola</a:t>
            </a:r>
          </a:p>
          <a:p>
            <a:pPr marL="0" indent="0">
              <a:buNone/>
            </a:pPr>
            <a:endParaRPr lang="hr-HR" sz="3200" dirty="0"/>
          </a:p>
          <a:p>
            <a:pPr marL="0" indent="0">
              <a:buNone/>
            </a:pPr>
            <a:r>
              <a:rPr lang="hr-HR" sz="3200" dirty="0"/>
              <a:t>Strana 175. / PITANJA I ZADATCI ZA PONAVLJANJE I PROVJERU ZNANJA: 1 – 8</a:t>
            </a:r>
          </a:p>
        </p:txBody>
      </p:sp>
    </p:spTree>
    <p:extLst>
      <p:ext uri="{BB962C8B-B14F-4D97-AF65-F5344CB8AC3E}">
        <p14:creationId xmlns:p14="http://schemas.microsoft.com/office/powerpoint/2010/main" val="394250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a:t>OPTOELEKTRONIČKI ELEMENTI</a:t>
            </a:r>
          </a:p>
        </p:txBody>
      </p:sp>
      <p:sp>
        <p:nvSpPr>
          <p:cNvPr id="3" name="Podnaslov 2"/>
          <p:cNvSpPr>
            <a:spLocks noGrp="1"/>
          </p:cNvSpPr>
          <p:nvPr>
            <p:ph type="subTitle" idx="1"/>
          </p:nvPr>
        </p:nvSpPr>
        <p:spPr/>
        <p:txBody>
          <a:bodyPr/>
          <a:lstStyle/>
          <a:p>
            <a:r>
              <a:rPr lang="hr-HR" dirty="0"/>
              <a:t>ELEKTRONIČKI SKLOPOVI</a:t>
            </a:r>
          </a:p>
        </p:txBody>
      </p:sp>
    </p:spTree>
    <p:extLst>
      <p:ext uri="{BB962C8B-B14F-4D97-AF65-F5344CB8AC3E}">
        <p14:creationId xmlns:p14="http://schemas.microsoft.com/office/powerpoint/2010/main" val="372877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368968"/>
            <a:ext cx="10798904" cy="6408821"/>
          </a:xfrm>
        </p:spPr>
        <p:txBody>
          <a:bodyPr>
            <a:normAutofit/>
          </a:bodyPr>
          <a:lstStyle/>
          <a:p>
            <a:pPr marL="0" indent="0">
              <a:buNone/>
            </a:pPr>
            <a:r>
              <a:rPr lang="hr-HR" sz="2800" b="1" dirty="0"/>
              <a:t>Tiristori</a:t>
            </a:r>
            <a:r>
              <a:rPr lang="hr-HR" sz="2800" dirty="0"/>
              <a:t> (engl. </a:t>
            </a:r>
            <a:r>
              <a:rPr lang="hr-HR" sz="2800" dirty="0" err="1"/>
              <a:t>thyristors</a:t>
            </a:r>
            <a:r>
              <a:rPr lang="hr-HR" sz="2800" dirty="0"/>
              <a:t>) su elektroničke komponente sa četveroslojnom p-n-p-n poluvodičkom strukturom. </a:t>
            </a:r>
          </a:p>
          <a:p>
            <a:pPr marL="0" indent="0">
              <a:buNone/>
            </a:pPr>
            <a:r>
              <a:rPr lang="hr-HR" sz="2800" dirty="0"/>
              <a:t>Osnovni princip rada tiristora zasniva se na </a:t>
            </a:r>
            <a:r>
              <a:rPr lang="hr-HR" sz="2800" dirty="0" err="1"/>
              <a:t>regenerativnosti</a:t>
            </a:r>
            <a:r>
              <a:rPr lang="hr-HR" sz="2800" dirty="0"/>
              <a:t>, tj. oni vode struju dok su ispunjeni određeni uvjeti, a zatim naglo prestaju voditi, što je opet rezultat ispunjenja određenih uvjeta. </a:t>
            </a:r>
          </a:p>
          <a:p>
            <a:pPr marL="0" indent="0">
              <a:buNone/>
            </a:pPr>
            <a:r>
              <a:rPr lang="hr-HR" sz="2800" dirty="0"/>
              <a:t>Kao i P-N dioda tiristor ima dva različita stanja, stanje vođenja i stanje </a:t>
            </a:r>
            <a:r>
              <a:rPr lang="hr-HR" sz="2800" dirty="0" err="1"/>
              <a:t>nevođenja</a:t>
            </a:r>
            <a:r>
              <a:rPr lang="hr-HR" sz="2800" dirty="0"/>
              <a:t>, te nagle prijelaze iz jednoga stanja u drugo. </a:t>
            </a:r>
          </a:p>
          <a:p>
            <a:pPr marL="0" indent="0">
              <a:buNone/>
            </a:pPr>
            <a:r>
              <a:rPr lang="hr-HR" sz="2800" dirty="0"/>
              <a:t>Osnovnu teoriju rada četveroslojne diode (engl. </a:t>
            </a:r>
            <a:r>
              <a:rPr lang="hr-HR" sz="2800" dirty="0" err="1"/>
              <a:t>four-layer</a:t>
            </a:r>
            <a:r>
              <a:rPr lang="hr-HR" sz="2800" dirty="0"/>
              <a:t> diode) razvio je Shockley. </a:t>
            </a:r>
          </a:p>
          <a:p>
            <a:pPr marL="0" indent="0">
              <a:buNone/>
            </a:pPr>
            <a:r>
              <a:rPr lang="hr-HR" sz="2800" dirty="0"/>
              <a:t>Postoje različite izvedbe koje se razlikuju po broju elektroda pomoću kojih se tiristori priključuju na vanjski električni krug, te prema vođenju struje (vode u jednome ili oba smjera). </a:t>
            </a:r>
          </a:p>
          <a:p>
            <a:pPr marL="0" indent="0">
              <a:buNone/>
            </a:pPr>
            <a:r>
              <a:rPr lang="hr-HR" sz="2800" dirty="0"/>
              <a:t>Najvažnije svojstvo tiristora jest mogućnost upravljanja vrlo velikim snagama uz utrošak malih iznosa snaga.</a:t>
            </a:r>
          </a:p>
        </p:txBody>
      </p:sp>
    </p:spTree>
    <p:extLst>
      <p:ext uri="{BB962C8B-B14F-4D97-AF65-F5344CB8AC3E}">
        <p14:creationId xmlns:p14="http://schemas.microsoft.com/office/powerpoint/2010/main" val="4121655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14401" y="751115"/>
            <a:ext cx="11119756" cy="5770517"/>
          </a:xfrm>
        </p:spPr>
        <p:txBody>
          <a:bodyPr>
            <a:normAutofit fontScale="92500" lnSpcReduction="10000"/>
          </a:bodyPr>
          <a:lstStyle/>
          <a:p>
            <a:pPr marL="0" indent="0">
              <a:buNone/>
            </a:pPr>
            <a:r>
              <a:rPr lang="hr-HR" sz="3000" b="1" dirty="0"/>
              <a:t>Optoelektronički elementi </a:t>
            </a:r>
            <a:r>
              <a:rPr lang="hr-HR" sz="3000" dirty="0"/>
              <a:t>su elektroničke komponente kod kojih je djelovanje povezano sa svjetlosnim efektom. </a:t>
            </a:r>
          </a:p>
          <a:p>
            <a:pPr marL="0" indent="0">
              <a:buNone/>
            </a:pPr>
            <a:r>
              <a:rPr lang="hr-HR" sz="3000" dirty="0"/>
              <a:t>Vrste </a:t>
            </a:r>
            <a:r>
              <a:rPr lang="hr-HR" sz="3000" dirty="0" err="1"/>
              <a:t>optoelektroničkih</a:t>
            </a:r>
            <a:r>
              <a:rPr lang="hr-HR" sz="3000" dirty="0"/>
              <a:t> elemenata su:</a:t>
            </a:r>
          </a:p>
          <a:p>
            <a:pPr lvl="1">
              <a:buFont typeface="Wingdings" panose="05000000000000000000" pitchFamily="2" charset="2"/>
              <a:buChar char="Ø"/>
            </a:pPr>
            <a:r>
              <a:rPr lang="hr-HR" sz="2600" dirty="0"/>
              <a:t> </a:t>
            </a:r>
            <a:r>
              <a:rPr lang="hr-HR" sz="2600" dirty="0" err="1"/>
              <a:t>fotodetektori</a:t>
            </a:r>
            <a:r>
              <a:rPr lang="hr-HR" sz="2600" dirty="0"/>
              <a:t> i sunčane ćelije – elementi koji svjetlosne veličine pretvaraju u električne, odnosno koji svjetlosnu energiju pretvaraju u električnu energiju</a:t>
            </a:r>
          </a:p>
          <a:p>
            <a:pPr lvl="1">
              <a:buFont typeface="Wingdings" panose="05000000000000000000" pitchFamily="2" charset="2"/>
              <a:buChar char="Ø"/>
            </a:pPr>
            <a:r>
              <a:rPr lang="hr-HR" sz="2600" dirty="0"/>
              <a:t> svjetlosni izvori – elementi koji električnu energiju pretvaraju u svjetlosnu energiju</a:t>
            </a:r>
          </a:p>
          <a:p>
            <a:pPr lvl="1">
              <a:buFont typeface="Wingdings" panose="05000000000000000000" pitchFamily="2" charset="2"/>
              <a:buChar char="Ø"/>
            </a:pPr>
            <a:r>
              <a:rPr lang="hr-HR" sz="2600" dirty="0"/>
              <a:t> </a:t>
            </a:r>
            <a:r>
              <a:rPr lang="hr-HR" sz="2600" dirty="0" err="1"/>
              <a:t>fotovezni</a:t>
            </a:r>
            <a:r>
              <a:rPr lang="hr-HR" sz="2600" dirty="0"/>
              <a:t> ili </a:t>
            </a:r>
            <a:r>
              <a:rPr lang="hr-HR" sz="2600" dirty="0" err="1"/>
              <a:t>optovezni</a:t>
            </a:r>
            <a:r>
              <a:rPr lang="hr-HR" sz="2600" dirty="0"/>
              <a:t> elementi – kombinacija svjetlosnog izvora i </a:t>
            </a:r>
            <a:r>
              <a:rPr lang="hr-HR" sz="2600" dirty="0" err="1"/>
              <a:t>fotodetektora</a:t>
            </a:r>
            <a:endParaRPr lang="hr-HR" sz="2600" dirty="0"/>
          </a:p>
          <a:p>
            <a:pPr marL="0" indent="0">
              <a:buNone/>
            </a:pPr>
            <a:r>
              <a:rPr lang="hr-HR" sz="3000" b="1" dirty="0" err="1"/>
              <a:t>Fotovodljivost</a:t>
            </a:r>
            <a:r>
              <a:rPr lang="hr-HR" sz="3000" dirty="0"/>
              <a:t> je pojava električne vodljivosti poluvodiča pod utjecajem svjetlosti. Djelovanjem svjetlosti protječe i zaporna struja PN spoja.</a:t>
            </a:r>
          </a:p>
          <a:p>
            <a:pPr marL="0" indent="0">
              <a:buNone/>
            </a:pPr>
            <a:r>
              <a:rPr lang="hr-HR" sz="3000" b="1" dirty="0" err="1"/>
              <a:t>Fotonaponski</a:t>
            </a:r>
            <a:r>
              <a:rPr lang="hr-HR" sz="3000" b="1" dirty="0"/>
              <a:t> učinak</a:t>
            </a:r>
            <a:r>
              <a:rPr lang="hr-HR" sz="3000" dirty="0"/>
              <a:t> je pojava napona na PN-spoju poluvodiča zbog apsorpcije svjetlosti ili drugog elektromagnetskog zračenja.</a:t>
            </a:r>
          </a:p>
          <a:p>
            <a:pPr marL="0" indent="0">
              <a:buNone/>
            </a:pPr>
            <a:r>
              <a:rPr lang="hr-HR" sz="3000" b="1" dirty="0"/>
              <a:t>Elektroluminiscencija</a:t>
            </a:r>
            <a:r>
              <a:rPr lang="hr-HR" sz="3000" dirty="0"/>
              <a:t> je pojava pretvorbe električne energije u svjetlosnu. Prolaskom kroz PN spoj nastaje emitiranje svjetlosti, pri čemu se PN-spoj može upotrijebiti kao pretvornik električne energije u svjetlosnu.</a:t>
            </a:r>
          </a:p>
          <a:p>
            <a:pPr marL="0" indent="0">
              <a:buNone/>
            </a:pPr>
            <a:endParaRPr lang="hr-HR" dirty="0"/>
          </a:p>
        </p:txBody>
      </p:sp>
    </p:spTree>
    <p:extLst>
      <p:ext uri="{BB962C8B-B14F-4D97-AF65-F5344CB8AC3E}">
        <p14:creationId xmlns:p14="http://schemas.microsoft.com/office/powerpoint/2010/main" val="347005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FOTODETEKTORI</a:t>
            </a:r>
          </a:p>
        </p:txBody>
      </p:sp>
      <p:sp>
        <p:nvSpPr>
          <p:cNvPr id="3" name="Rezervirano mjesto teksta 2"/>
          <p:cNvSpPr>
            <a:spLocks noGrp="1"/>
          </p:cNvSpPr>
          <p:nvPr>
            <p:ph type="body" idx="1"/>
          </p:nvPr>
        </p:nvSpPr>
        <p:spPr/>
        <p:txBody>
          <a:bodyPr/>
          <a:lstStyle/>
          <a:p>
            <a:r>
              <a:rPr lang="hr-HR" dirty="0"/>
              <a:t>ELEKTRONIČKI SKLOPOVI</a:t>
            </a:r>
          </a:p>
        </p:txBody>
      </p:sp>
    </p:spTree>
    <p:extLst>
      <p:ext uri="{BB962C8B-B14F-4D97-AF65-F5344CB8AC3E}">
        <p14:creationId xmlns:p14="http://schemas.microsoft.com/office/powerpoint/2010/main" val="209767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394498"/>
          </a:xfrm>
        </p:spPr>
        <p:txBody>
          <a:bodyPr>
            <a:normAutofit fontScale="90000"/>
          </a:bodyPr>
          <a:lstStyle/>
          <a:p>
            <a:r>
              <a:rPr lang="hr-HR" dirty="0"/>
              <a:t>FOTOOTPORNIK</a:t>
            </a:r>
          </a:p>
        </p:txBody>
      </p:sp>
      <p:sp>
        <p:nvSpPr>
          <p:cNvPr id="3" name="Rezervirano mjesto sadržaja 2"/>
          <p:cNvSpPr>
            <a:spLocks noGrp="1"/>
          </p:cNvSpPr>
          <p:nvPr>
            <p:ph idx="1"/>
          </p:nvPr>
        </p:nvSpPr>
        <p:spPr>
          <a:xfrm>
            <a:off x="1024128" y="1094014"/>
            <a:ext cx="10879401" cy="3510643"/>
          </a:xfrm>
        </p:spPr>
        <p:txBody>
          <a:bodyPr>
            <a:normAutofit lnSpcReduction="10000"/>
          </a:bodyPr>
          <a:lstStyle/>
          <a:p>
            <a:pPr marL="0" indent="0">
              <a:buNone/>
            </a:pPr>
            <a:r>
              <a:rPr lang="hr-HR" sz="2800" dirty="0" err="1"/>
              <a:t>Fotootpornik</a:t>
            </a:r>
            <a:r>
              <a:rPr lang="hr-HR" sz="2800" dirty="0"/>
              <a:t> (engl. </a:t>
            </a:r>
            <a:r>
              <a:rPr lang="hr-HR" sz="2800" dirty="0" err="1"/>
              <a:t>light</a:t>
            </a:r>
            <a:r>
              <a:rPr lang="hr-HR" sz="2800" dirty="0"/>
              <a:t> </a:t>
            </a:r>
            <a:r>
              <a:rPr lang="hr-HR" sz="2800" dirty="0" err="1"/>
              <a:t>dependent</a:t>
            </a:r>
            <a:r>
              <a:rPr lang="hr-HR" sz="2800" dirty="0"/>
              <a:t> </a:t>
            </a:r>
            <a:r>
              <a:rPr lang="hr-HR" sz="2800" dirty="0" err="1"/>
              <a:t>resistor</a:t>
            </a:r>
            <a:r>
              <a:rPr lang="hr-HR" sz="2800" dirty="0"/>
              <a:t>, LDR, </a:t>
            </a:r>
            <a:r>
              <a:rPr lang="hr-HR" sz="2800" dirty="0" err="1"/>
              <a:t>photoresistor</a:t>
            </a:r>
            <a:r>
              <a:rPr lang="hr-HR" sz="2800" dirty="0"/>
              <a:t>, </a:t>
            </a:r>
            <a:r>
              <a:rPr lang="hr-HR" sz="2800" dirty="0" err="1"/>
              <a:t>photoconductive</a:t>
            </a:r>
            <a:r>
              <a:rPr lang="hr-HR" sz="2800" dirty="0"/>
              <a:t> </a:t>
            </a:r>
            <a:r>
              <a:rPr lang="hr-HR" sz="2800" dirty="0" err="1"/>
              <a:t>cell</a:t>
            </a:r>
            <a:r>
              <a:rPr lang="hr-HR" sz="2800" dirty="0"/>
              <a:t>) je element čiji električni otpor ovisi o osvijetljenosti njegove površine, drugim riječima njegov otpor opada sa povećanjem intenziteta svjetlosti. </a:t>
            </a:r>
          </a:p>
          <a:p>
            <a:pPr marL="0" indent="0">
              <a:buNone/>
            </a:pPr>
            <a:r>
              <a:rPr lang="hr-HR" sz="2800" dirty="0"/>
              <a:t>Kada se </a:t>
            </a:r>
            <a:r>
              <a:rPr lang="hr-HR" sz="2800" dirty="0" err="1"/>
              <a:t>fotootpornik</a:t>
            </a:r>
            <a:r>
              <a:rPr lang="hr-HR" sz="2800" dirty="0"/>
              <a:t> </a:t>
            </a:r>
            <a:r>
              <a:rPr lang="hr-HR" sz="2800" dirty="0" err="1"/>
              <a:t>osvjetli</a:t>
            </a:r>
            <a:r>
              <a:rPr lang="hr-HR" sz="2800" dirty="0"/>
              <a:t>, povećava se broj slobodnih nosioca naboja, pa se smanjuje električni otpor.</a:t>
            </a:r>
          </a:p>
          <a:p>
            <a:pPr marL="0" indent="0">
              <a:buNone/>
            </a:pPr>
            <a:r>
              <a:rPr lang="hr-HR" sz="2800" dirty="0"/>
              <a:t>U neosvijetljenom stanju otpor </a:t>
            </a:r>
            <a:r>
              <a:rPr lang="hr-HR" sz="2800" dirty="0" err="1"/>
              <a:t>fotootpornika</a:t>
            </a:r>
            <a:r>
              <a:rPr lang="hr-HR" sz="2800" dirty="0"/>
              <a:t> može biti od nekoliko stotina </a:t>
            </a:r>
            <a:r>
              <a:rPr lang="hr-HR" sz="2800" dirty="0" err="1"/>
              <a:t>kilooma</a:t>
            </a:r>
            <a:r>
              <a:rPr lang="hr-HR" sz="2800" dirty="0"/>
              <a:t> do nekoliko </a:t>
            </a:r>
            <a:r>
              <a:rPr lang="hr-HR" sz="2800" dirty="0" err="1"/>
              <a:t>megaoma</a:t>
            </a:r>
            <a:r>
              <a:rPr lang="hr-HR" sz="2800" dirty="0"/>
              <a:t>, a kada se on osvijetli otpor se smanjuje. </a:t>
            </a:r>
          </a:p>
          <a:p>
            <a:endParaRPr lang="hr-HR" dirty="0"/>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0874" y="4393927"/>
            <a:ext cx="4348526" cy="2333443"/>
          </a:xfrm>
          <a:prstGeom prst="rect">
            <a:avLst/>
          </a:prstGeom>
          <a:noFill/>
          <a:ln w="9525">
            <a:noFill/>
            <a:miter lim="800000"/>
            <a:headEnd/>
            <a:tailEnd/>
          </a:ln>
        </p:spPr>
      </p:pic>
      <p:pic>
        <p:nvPicPr>
          <p:cNvPr id="5"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146" y="4393927"/>
            <a:ext cx="3005011" cy="2333443"/>
          </a:xfrm>
          <a:prstGeom prst="rect">
            <a:avLst/>
          </a:prstGeom>
          <a:noFill/>
          <a:ln w="9525">
            <a:noFill/>
            <a:miter lim="800000"/>
            <a:headEnd/>
            <a:tailEnd/>
          </a:ln>
        </p:spPr>
      </p:pic>
    </p:spTree>
    <p:extLst>
      <p:ext uri="{BB962C8B-B14F-4D97-AF65-F5344CB8AC3E}">
        <p14:creationId xmlns:p14="http://schemas.microsoft.com/office/powerpoint/2010/main" val="108144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800100"/>
            <a:ext cx="10879401" cy="5509260"/>
          </a:xfrm>
        </p:spPr>
        <p:txBody>
          <a:bodyPr>
            <a:normAutofit/>
          </a:bodyPr>
          <a:lstStyle/>
          <a:p>
            <a:pPr marL="0" indent="0">
              <a:buNone/>
            </a:pPr>
            <a:r>
              <a:rPr lang="hr-HR" sz="2800" dirty="0" err="1"/>
              <a:t>Fotootpornici</a:t>
            </a:r>
            <a:r>
              <a:rPr lang="hr-HR" sz="2800" dirty="0"/>
              <a:t> se najčešće rade od kadmij-sulfida (</a:t>
            </a:r>
            <a:r>
              <a:rPr lang="hr-HR" sz="2800" dirty="0" err="1"/>
              <a:t>CdS</a:t>
            </a:r>
            <a:r>
              <a:rPr lang="hr-HR" sz="2800" dirty="0"/>
              <a:t>), kadmij-</a:t>
            </a:r>
            <a:r>
              <a:rPr lang="hr-HR" sz="2800" dirty="0" err="1"/>
              <a:t>selenida</a:t>
            </a:r>
            <a:r>
              <a:rPr lang="hr-HR" sz="2800" dirty="0"/>
              <a:t> (</a:t>
            </a:r>
            <a:r>
              <a:rPr lang="hr-HR" sz="2800" dirty="0" err="1"/>
              <a:t>CdSe</a:t>
            </a:r>
            <a:r>
              <a:rPr lang="hr-HR" sz="2800" dirty="0"/>
              <a:t>), a u rijetkom slučajevima od </a:t>
            </a:r>
            <a:r>
              <a:rPr lang="hr-HR" sz="2800" dirty="0" err="1"/>
              <a:t>germanija</a:t>
            </a:r>
            <a:r>
              <a:rPr lang="hr-HR" sz="2800" dirty="0"/>
              <a:t> (Ge) i bakra (Cu). </a:t>
            </a:r>
          </a:p>
          <a:p>
            <a:pPr marL="0" indent="0">
              <a:buNone/>
            </a:pPr>
            <a:r>
              <a:rPr lang="hr-HR" sz="2800" dirty="0" err="1"/>
              <a:t>CdS</a:t>
            </a:r>
            <a:r>
              <a:rPr lang="hr-HR" sz="2800" dirty="0"/>
              <a:t> </a:t>
            </a:r>
            <a:r>
              <a:rPr lang="hr-HR" sz="2800" dirty="0" err="1"/>
              <a:t>fotootpornici</a:t>
            </a:r>
            <a:r>
              <a:rPr lang="hr-HR" sz="2800" dirty="0"/>
              <a:t> su dosta neprecizni, ali imaju vrlo veliki raspon vrijednosti (od 600 </a:t>
            </a:r>
            <a:r>
              <a:rPr lang="hr-HR" sz="2800" dirty="0" err="1"/>
              <a:t>Ohma</a:t>
            </a:r>
            <a:r>
              <a:rPr lang="hr-HR" sz="2800" dirty="0"/>
              <a:t> na jakoj svjetlosti do nekoliko </a:t>
            </a:r>
            <a:r>
              <a:rPr lang="hr-HR" sz="2800" dirty="0" err="1"/>
              <a:t>megaohma</a:t>
            </a:r>
            <a:r>
              <a:rPr lang="hr-HR" sz="2800" dirty="0"/>
              <a:t> u mraku), te reagiraju na veliki raspon frekvencija (vidljiva svjetlost, IR i UV). </a:t>
            </a:r>
          </a:p>
          <a:p>
            <a:pPr marL="0" indent="0">
              <a:buNone/>
            </a:pPr>
            <a:r>
              <a:rPr lang="hr-HR" sz="2800" dirty="0"/>
              <a:t>Koriste se kod ulične rasvjete, prekidačima koji reagiraju na svjetlost, sigurnosnim alarmima, mjeračima svjetlosti, kao sklopke u uređajima za brojanje, u fotografiji, kod automatskog zatvaranja vrata itd. </a:t>
            </a:r>
          </a:p>
          <a:p>
            <a:pPr marL="0" indent="0">
              <a:buNone/>
            </a:pPr>
            <a:r>
              <a:rPr lang="hr-HR" sz="2800" dirty="0"/>
              <a:t>Ge i Cu </a:t>
            </a:r>
            <a:r>
              <a:rPr lang="hr-HR" sz="2800" dirty="0" err="1"/>
              <a:t>fotootpornici</a:t>
            </a:r>
            <a:r>
              <a:rPr lang="hr-HR" sz="2800" dirty="0"/>
              <a:t> se među boljim detektorima IR svjetlosti – njihova najvažnija primjena (astronomija, spektroskopija).</a:t>
            </a:r>
          </a:p>
        </p:txBody>
      </p:sp>
    </p:spTree>
    <p:extLst>
      <p:ext uri="{BB962C8B-B14F-4D97-AF65-F5344CB8AC3E}">
        <p14:creationId xmlns:p14="http://schemas.microsoft.com/office/powerpoint/2010/main" val="209320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394498"/>
          </a:xfrm>
        </p:spPr>
        <p:txBody>
          <a:bodyPr>
            <a:normAutofit fontScale="90000"/>
          </a:bodyPr>
          <a:lstStyle/>
          <a:p>
            <a:r>
              <a:rPr lang="hr-HR" dirty="0" err="1"/>
              <a:t>FOtodioda</a:t>
            </a:r>
            <a:endParaRPr lang="hr-HR" dirty="0"/>
          </a:p>
        </p:txBody>
      </p:sp>
      <p:sp>
        <p:nvSpPr>
          <p:cNvPr id="3" name="Rezervirano mjesto sadržaja 2"/>
          <p:cNvSpPr>
            <a:spLocks noGrp="1"/>
          </p:cNvSpPr>
          <p:nvPr>
            <p:ph idx="1"/>
          </p:nvPr>
        </p:nvSpPr>
        <p:spPr>
          <a:xfrm>
            <a:off x="1024128" y="1094014"/>
            <a:ext cx="11042686" cy="3510643"/>
          </a:xfrm>
        </p:spPr>
        <p:txBody>
          <a:bodyPr>
            <a:normAutofit/>
          </a:bodyPr>
          <a:lstStyle/>
          <a:p>
            <a:r>
              <a:rPr lang="hr-HR" sz="2800" dirty="0"/>
              <a:t>Fotodioda (engl. fotodiode) je poluvodički element strukture slične ispravljačkoj diodi. Kućište ima prozorčić kroz koji se može osvijetliti PN-spoj. Za izradu upotrjebljavaju se germanij, selen i najčešće silicij. </a:t>
            </a:r>
            <a:endParaRPr lang="en-CA" sz="2800" dirty="0"/>
          </a:p>
          <a:p>
            <a:endParaRPr lang="hr-HR" dirty="0"/>
          </a:p>
        </p:txBody>
      </p:sp>
      <p:pic>
        <p:nvPicPr>
          <p:cNvPr id="6" name="Picture 7"/>
          <p:cNvPicPr/>
          <p:nvPr/>
        </p:nvPicPr>
        <p:blipFill>
          <a:blip r:embed="rId2" cstate="print"/>
          <a:srcRect/>
          <a:stretch>
            <a:fillRect/>
          </a:stretch>
        </p:blipFill>
        <p:spPr bwMode="auto">
          <a:xfrm>
            <a:off x="1257798" y="2496911"/>
            <a:ext cx="9910944" cy="3724275"/>
          </a:xfrm>
          <a:prstGeom prst="rect">
            <a:avLst/>
          </a:prstGeom>
          <a:noFill/>
          <a:ln w="9525">
            <a:noFill/>
            <a:miter lim="800000"/>
            <a:headEnd/>
            <a:tailEnd/>
          </a:ln>
        </p:spPr>
      </p:pic>
    </p:spTree>
    <p:extLst>
      <p:ext uri="{BB962C8B-B14F-4D97-AF65-F5344CB8AC3E}">
        <p14:creationId xmlns:p14="http://schemas.microsoft.com/office/powerpoint/2010/main" val="1327505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800100"/>
            <a:ext cx="11042686" cy="5509260"/>
          </a:xfrm>
        </p:spPr>
        <p:txBody>
          <a:bodyPr>
            <a:normAutofit/>
          </a:bodyPr>
          <a:lstStyle/>
          <a:p>
            <a:r>
              <a:rPr lang="hr-HR" sz="2800" dirty="0"/>
              <a:t>Fotodioda se može koristiti u propusnoj i zapornoj polarizaciji. </a:t>
            </a:r>
          </a:p>
          <a:p>
            <a:r>
              <a:rPr lang="hr-HR" sz="2800" dirty="0"/>
              <a:t>U propusnoj polarizaciji, svjetlost koja pada na diodu uzrokuje pojavu napona na diodi, koji zatim protjera struju kroz nju (PN dioda). Takav isti efekt se koristi kod solarnih ćelija, koje u biti i jesu veliki broj povećanih, jeftinijih fotodioda. </a:t>
            </a:r>
          </a:p>
          <a:p>
            <a:r>
              <a:rPr lang="hr-HR" sz="2800" dirty="0"/>
              <a:t>U nepropusnoj (zapornoj) polarizaciji, pojavom svjetlosti dovoljne frekvencije na diodu, veliki otpor diode se drastično smanjuje, pa se detekcija struje kroz nju (tamna struja) nepropusno polarizirana fotodioda može koristi kao detektor svjetlosti.</a:t>
            </a:r>
          </a:p>
          <a:p>
            <a:r>
              <a:rPr lang="en-CA" sz="2800" dirty="0"/>
              <a:t>Fotodiode se </a:t>
            </a:r>
            <a:r>
              <a:rPr lang="en-CA" sz="2800" dirty="0" err="1"/>
              <a:t>često</a:t>
            </a:r>
            <a:r>
              <a:rPr lang="en-CA" sz="2800" dirty="0"/>
              <a:t> </a:t>
            </a:r>
            <a:r>
              <a:rPr lang="en-CA" sz="2800" dirty="0" err="1"/>
              <a:t>koriste</a:t>
            </a:r>
            <a:r>
              <a:rPr lang="en-CA" sz="2800" dirty="0"/>
              <a:t> </a:t>
            </a:r>
            <a:r>
              <a:rPr lang="en-CA" sz="2800" dirty="0" err="1"/>
              <a:t>kod</a:t>
            </a:r>
            <a:r>
              <a:rPr lang="en-CA" sz="2800" dirty="0"/>
              <a:t> CD-</a:t>
            </a:r>
            <a:r>
              <a:rPr lang="en-CA" sz="2800" dirty="0" err="1"/>
              <a:t>playera</a:t>
            </a:r>
            <a:r>
              <a:rPr lang="en-CA" sz="2800" dirty="0"/>
              <a:t>, </a:t>
            </a:r>
            <a:r>
              <a:rPr lang="en-CA" sz="2800" dirty="0" err="1"/>
              <a:t>na</a:t>
            </a:r>
            <a:r>
              <a:rPr lang="en-CA" sz="2800" dirty="0"/>
              <a:t> </a:t>
            </a:r>
            <a:r>
              <a:rPr lang="en-CA" sz="2800" dirty="0" err="1"/>
              <a:t>prijemnoj</a:t>
            </a:r>
            <a:r>
              <a:rPr lang="en-CA" sz="2800" dirty="0"/>
              <a:t> </a:t>
            </a:r>
            <a:r>
              <a:rPr lang="en-CA" sz="2800" dirty="0" err="1"/>
              <a:t>strani</a:t>
            </a:r>
            <a:r>
              <a:rPr lang="en-CA" sz="2800" dirty="0"/>
              <a:t> </a:t>
            </a:r>
            <a:r>
              <a:rPr lang="en-CA" sz="2800" dirty="0" err="1"/>
              <a:t>daljinskih</a:t>
            </a:r>
            <a:r>
              <a:rPr lang="en-CA" sz="2800" dirty="0"/>
              <a:t> </a:t>
            </a:r>
            <a:r>
              <a:rPr lang="en-CA" sz="2800" dirty="0" err="1"/>
              <a:t>upravljača</a:t>
            </a:r>
            <a:r>
              <a:rPr lang="en-CA" sz="2800" dirty="0"/>
              <a:t>, </a:t>
            </a:r>
            <a:r>
              <a:rPr lang="en-CA" sz="2800" dirty="0" err="1"/>
              <a:t>ali</a:t>
            </a:r>
            <a:r>
              <a:rPr lang="en-CA" sz="2800" dirty="0"/>
              <a:t> </a:t>
            </a:r>
            <a:r>
              <a:rPr lang="en-CA" sz="2800" dirty="0" err="1"/>
              <a:t>kod</a:t>
            </a:r>
            <a:r>
              <a:rPr lang="en-CA" sz="2800" dirty="0"/>
              <a:t> </a:t>
            </a:r>
            <a:r>
              <a:rPr lang="en-CA" sz="2800" dirty="0" err="1"/>
              <a:t>preciznih</a:t>
            </a:r>
            <a:r>
              <a:rPr lang="en-CA" sz="2800" dirty="0"/>
              <a:t> </a:t>
            </a:r>
            <a:r>
              <a:rPr lang="en-CA" sz="2800" dirty="0" err="1"/>
              <a:t>mjerenja</a:t>
            </a:r>
            <a:r>
              <a:rPr lang="en-CA" sz="2800" dirty="0"/>
              <a:t> </a:t>
            </a:r>
            <a:r>
              <a:rPr lang="en-CA" sz="2800" dirty="0" err="1"/>
              <a:t>intenziteta</a:t>
            </a:r>
            <a:r>
              <a:rPr lang="en-CA" sz="2800" dirty="0"/>
              <a:t> </a:t>
            </a:r>
            <a:r>
              <a:rPr lang="en-CA" sz="2800" dirty="0" err="1"/>
              <a:t>svjetlosti</a:t>
            </a:r>
            <a:r>
              <a:rPr lang="en-CA" sz="2800" dirty="0"/>
              <a:t> u </a:t>
            </a:r>
            <a:r>
              <a:rPr lang="en-CA" sz="2800" dirty="0" err="1"/>
              <a:t>znanosti</a:t>
            </a:r>
            <a:r>
              <a:rPr lang="en-CA" sz="2800" dirty="0"/>
              <a:t> </a:t>
            </a:r>
            <a:r>
              <a:rPr lang="en-CA" sz="2800" dirty="0" err="1"/>
              <a:t>i</a:t>
            </a:r>
            <a:r>
              <a:rPr lang="en-CA" sz="2800" dirty="0"/>
              <a:t> </a:t>
            </a:r>
            <a:r>
              <a:rPr lang="en-CA" sz="2800" dirty="0" err="1"/>
              <a:t>industriji</a:t>
            </a:r>
            <a:r>
              <a:rPr lang="en-CA" sz="2800" dirty="0"/>
              <a:t> (</a:t>
            </a:r>
            <a:r>
              <a:rPr lang="en-CA" sz="2800" dirty="0" err="1"/>
              <a:t>medicina</a:t>
            </a:r>
            <a:r>
              <a:rPr lang="en-CA" sz="2800" dirty="0"/>
              <a:t>), </a:t>
            </a:r>
            <a:r>
              <a:rPr lang="en-CA" sz="2800" dirty="0" err="1"/>
              <a:t>optičkoj</a:t>
            </a:r>
            <a:r>
              <a:rPr lang="en-CA" sz="2800" dirty="0"/>
              <a:t> </a:t>
            </a:r>
            <a:r>
              <a:rPr lang="en-CA" sz="2800" dirty="0" err="1"/>
              <a:t>komunikaciji</a:t>
            </a:r>
            <a:r>
              <a:rPr lang="en-CA" sz="2800" dirty="0"/>
              <a:t>.</a:t>
            </a:r>
          </a:p>
        </p:txBody>
      </p:sp>
    </p:spTree>
    <p:extLst>
      <p:ext uri="{BB962C8B-B14F-4D97-AF65-F5344CB8AC3E}">
        <p14:creationId xmlns:p14="http://schemas.microsoft.com/office/powerpoint/2010/main" val="372880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394498"/>
          </a:xfrm>
        </p:spPr>
        <p:txBody>
          <a:bodyPr>
            <a:normAutofit fontScale="90000"/>
          </a:bodyPr>
          <a:lstStyle/>
          <a:p>
            <a:r>
              <a:rPr lang="hr-HR" dirty="0"/>
              <a:t>fototranzistor</a:t>
            </a:r>
          </a:p>
        </p:txBody>
      </p:sp>
      <p:sp>
        <p:nvSpPr>
          <p:cNvPr id="3" name="Rezervirano mjesto sadržaja 2"/>
          <p:cNvSpPr>
            <a:spLocks noGrp="1"/>
          </p:cNvSpPr>
          <p:nvPr>
            <p:ph idx="1"/>
          </p:nvPr>
        </p:nvSpPr>
        <p:spPr>
          <a:xfrm>
            <a:off x="1024128" y="1094014"/>
            <a:ext cx="11042686" cy="3510643"/>
          </a:xfrm>
        </p:spPr>
        <p:txBody>
          <a:bodyPr>
            <a:normAutofit/>
          </a:bodyPr>
          <a:lstStyle/>
          <a:p>
            <a:r>
              <a:rPr lang="hr-HR" sz="2800" dirty="0"/>
              <a:t>Fototranzistor (engl. </a:t>
            </a:r>
            <a:r>
              <a:rPr lang="hr-HR" sz="2800" dirty="0" err="1"/>
              <a:t>fototransistor</a:t>
            </a:r>
            <a:r>
              <a:rPr lang="hr-HR" sz="2800" dirty="0"/>
              <a:t>) je bipolarni tranzistor koji ima prozirno kućište iznad spoja baza-kolektor. Mnogo veću osjetljivost na svijetlost od fotodiode imaju </a:t>
            </a:r>
            <a:r>
              <a:rPr lang="hr-HR" sz="2800" dirty="0" err="1"/>
              <a:t>fototranzistori</a:t>
            </a:r>
            <a:r>
              <a:rPr lang="hr-HR" sz="2800" dirty="0"/>
              <a:t> ali brzina rada im je mnogo manja od brzine rada fotodiode.</a:t>
            </a:r>
            <a:endParaRPr lang="hr-HR" dirty="0"/>
          </a:p>
        </p:txBody>
      </p:sp>
      <p:pic>
        <p:nvPicPr>
          <p:cNvPr id="5" name="Picture 8"/>
          <p:cNvPicPr/>
          <p:nvPr/>
        </p:nvPicPr>
        <p:blipFill>
          <a:blip r:embed="rId2" cstate="print"/>
          <a:srcRect/>
          <a:stretch>
            <a:fillRect/>
          </a:stretch>
        </p:blipFill>
        <p:spPr bwMode="auto">
          <a:xfrm>
            <a:off x="1608096" y="2849335"/>
            <a:ext cx="8552135" cy="3920218"/>
          </a:xfrm>
          <a:prstGeom prst="rect">
            <a:avLst/>
          </a:prstGeom>
          <a:noFill/>
          <a:ln w="9525">
            <a:noFill/>
            <a:miter lim="800000"/>
            <a:headEnd/>
            <a:tailEnd/>
          </a:ln>
        </p:spPr>
      </p:pic>
    </p:spTree>
    <p:extLst>
      <p:ext uri="{BB962C8B-B14F-4D97-AF65-F5344CB8AC3E}">
        <p14:creationId xmlns:p14="http://schemas.microsoft.com/office/powerpoint/2010/main" val="398800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800100"/>
            <a:ext cx="11042686" cy="5509260"/>
          </a:xfrm>
        </p:spPr>
        <p:txBody>
          <a:bodyPr>
            <a:normAutofit/>
          </a:bodyPr>
          <a:lstStyle/>
          <a:p>
            <a:r>
              <a:rPr lang="hr-HR" sz="2800" dirty="0"/>
              <a:t>Djelovanje fototranzistora slično je djelovanju običnog tranzistora s tim da se struja baze stvara osvjetljavanjem PN-spoja baza-kolektor. </a:t>
            </a:r>
          </a:p>
          <a:p>
            <a:r>
              <a:rPr lang="hr-HR" sz="2800" dirty="0"/>
              <a:t>Kada je tranzistor neosvijetljen, njime teče samo vrlo mala struja (tamna struja) koju čini preostala struja kolektora. </a:t>
            </a:r>
          </a:p>
          <a:p>
            <a:r>
              <a:rPr lang="hr-HR" sz="2800" dirty="0"/>
              <a:t>Kada se PN-spoj osvijetli i proteče struja baze tada se i sama kolektorska struja pojačava i tranzistor počinje radit u svojem NAP-u. </a:t>
            </a:r>
          </a:p>
          <a:p>
            <a:r>
              <a:rPr lang="hr-HR" sz="2800" dirty="0"/>
              <a:t>Slično kao i kod </a:t>
            </a:r>
            <a:r>
              <a:rPr lang="hr-HR" sz="2800" dirty="0" err="1"/>
              <a:t>fotootpornika</a:t>
            </a:r>
            <a:r>
              <a:rPr lang="hr-HR" sz="2800" dirty="0"/>
              <a:t>, fotodiode i </a:t>
            </a:r>
            <a:r>
              <a:rPr lang="hr-HR" sz="2800" dirty="0" err="1"/>
              <a:t>fototranzistori</a:t>
            </a:r>
            <a:r>
              <a:rPr lang="hr-HR" sz="2800" dirty="0"/>
              <a:t> se mogu spojiti u naponsko dijelilo, te se preko naponskog slijedila ili nekog drugog sklopa spojiti na mjerni uređaj ili A/D pretvornik. </a:t>
            </a:r>
          </a:p>
        </p:txBody>
      </p:sp>
    </p:spTree>
    <p:extLst>
      <p:ext uri="{BB962C8B-B14F-4D97-AF65-F5344CB8AC3E}">
        <p14:creationId xmlns:p14="http://schemas.microsoft.com/office/powerpoint/2010/main" val="1724939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394498"/>
          </a:xfrm>
        </p:spPr>
        <p:txBody>
          <a:bodyPr>
            <a:normAutofit fontScale="90000"/>
          </a:bodyPr>
          <a:lstStyle/>
          <a:p>
            <a:r>
              <a:rPr lang="hr-HR" dirty="0" err="1"/>
              <a:t>fototIRISTOR</a:t>
            </a:r>
            <a:endParaRPr lang="hr-HR" dirty="0"/>
          </a:p>
        </p:txBody>
      </p:sp>
      <p:sp>
        <p:nvSpPr>
          <p:cNvPr id="3" name="Rezervirano mjesto sadržaja 2"/>
          <p:cNvSpPr>
            <a:spLocks noGrp="1"/>
          </p:cNvSpPr>
          <p:nvPr>
            <p:ph idx="1"/>
          </p:nvPr>
        </p:nvSpPr>
        <p:spPr>
          <a:xfrm>
            <a:off x="5763986" y="585216"/>
            <a:ext cx="6302828" cy="6044184"/>
          </a:xfrm>
        </p:spPr>
        <p:txBody>
          <a:bodyPr>
            <a:normAutofit/>
          </a:bodyPr>
          <a:lstStyle/>
          <a:p>
            <a:r>
              <a:rPr lang="hr-HR" sz="2800" dirty="0" err="1"/>
              <a:t>Fototiristor</a:t>
            </a:r>
            <a:r>
              <a:rPr lang="hr-HR" sz="2800" dirty="0"/>
              <a:t> (engl. </a:t>
            </a:r>
            <a:r>
              <a:rPr lang="hr-HR" sz="2800" dirty="0" err="1"/>
              <a:t>light</a:t>
            </a:r>
            <a:r>
              <a:rPr lang="hr-HR" sz="2800" dirty="0"/>
              <a:t> </a:t>
            </a:r>
            <a:r>
              <a:rPr lang="hr-HR" sz="2800" dirty="0" err="1"/>
              <a:t>activated</a:t>
            </a:r>
            <a:r>
              <a:rPr lang="hr-HR" sz="2800" dirty="0"/>
              <a:t> </a:t>
            </a:r>
            <a:r>
              <a:rPr lang="hr-HR" sz="2800" dirty="0" err="1"/>
              <a:t>silicon</a:t>
            </a:r>
            <a:r>
              <a:rPr lang="hr-HR" sz="2800" dirty="0"/>
              <a:t> </a:t>
            </a:r>
            <a:r>
              <a:rPr lang="hr-HR" sz="2800" dirty="0" err="1"/>
              <a:t>controlled</a:t>
            </a:r>
            <a:r>
              <a:rPr lang="hr-HR" sz="2800" dirty="0"/>
              <a:t> </a:t>
            </a:r>
            <a:r>
              <a:rPr lang="hr-HR" sz="2800" dirty="0" err="1"/>
              <a:t>rectifier</a:t>
            </a:r>
            <a:r>
              <a:rPr lang="hr-HR" sz="2800" dirty="0"/>
              <a:t>, LASER, </a:t>
            </a:r>
            <a:r>
              <a:rPr lang="hr-HR" sz="2800" dirty="0" err="1"/>
              <a:t>fotothyristor</a:t>
            </a:r>
            <a:r>
              <a:rPr lang="hr-HR" sz="2800" dirty="0"/>
              <a:t>) djeluje slično kao SCR s time da se u stanju vođenja može dovesti osvjetljenjem PN-spoja. </a:t>
            </a:r>
          </a:p>
          <a:p>
            <a:r>
              <a:rPr lang="hr-HR" sz="2800" dirty="0"/>
              <a:t>Dobro je svojstvo </a:t>
            </a:r>
            <a:r>
              <a:rPr lang="hr-HR" sz="2800" dirty="0" err="1"/>
              <a:t>fototiristora</a:t>
            </a:r>
            <a:r>
              <a:rPr lang="hr-HR" sz="2800" dirty="0"/>
              <a:t> spram drugi, što izlazna struja ne ovisi o jakosti osvjetljenja. </a:t>
            </a:r>
          </a:p>
          <a:p>
            <a:r>
              <a:rPr lang="hr-HR" sz="2800" dirty="0"/>
              <a:t>Svijetlošću se </a:t>
            </a:r>
            <a:r>
              <a:rPr lang="hr-HR" sz="2800" dirty="0" err="1"/>
              <a:t>fototiristor</a:t>
            </a:r>
            <a:r>
              <a:rPr lang="hr-HR" sz="2800" dirty="0"/>
              <a:t> samo dovodi u stanje vođenja, a nakon toga je njegova struja neovisna. </a:t>
            </a:r>
          </a:p>
          <a:p>
            <a:r>
              <a:rPr lang="hr-HR" sz="2800" dirty="0" err="1"/>
              <a:t>Fototiristori</a:t>
            </a:r>
            <a:r>
              <a:rPr lang="hr-HR" sz="2800" dirty="0"/>
              <a:t> najčešće se upotrebljavaju u izvedbi </a:t>
            </a:r>
            <a:r>
              <a:rPr lang="hr-HR" sz="2800" dirty="0" err="1"/>
              <a:t>fotoveznih</a:t>
            </a:r>
            <a:r>
              <a:rPr lang="hr-HR" sz="2800" dirty="0"/>
              <a:t> elemenata. </a:t>
            </a:r>
            <a:endParaRPr lang="hr-HR" dirty="0"/>
          </a:p>
        </p:txBody>
      </p:sp>
      <p:pic>
        <p:nvPicPr>
          <p:cNvPr id="6" name="Picture 9"/>
          <p:cNvPicPr/>
          <p:nvPr/>
        </p:nvPicPr>
        <p:blipFill>
          <a:blip r:embed="rId2" cstate="print"/>
          <a:srcRect/>
          <a:stretch>
            <a:fillRect/>
          </a:stretch>
        </p:blipFill>
        <p:spPr bwMode="auto">
          <a:xfrm>
            <a:off x="1024128" y="1514156"/>
            <a:ext cx="4103043" cy="4331473"/>
          </a:xfrm>
          <a:prstGeom prst="rect">
            <a:avLst/>
          </a:prstGeom>
          <a:noFill/>
        </p:spPr>
      </p:pic>
    </p:spTree>
    <p:extLst>
      <p:ext uri="{BB962C8B-B14F-4D97-AF65-F5344CB8AC3E}">
        <p14:creationId xmlns:p14="http://schemas.microsoft.com/office/powerpoint/2010/main" val="1682948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394498"/>
          </a:xfrm>
        </p:spPr>
        <p:txBody>
          <a:bodyPr>
            <a:normAutofit fontScale="90000"/>
          </a:bodyPr>
          <a:lstStyle/>
          <a:p>
            <a:r>
              <a:rPr lang="hr-HR" dirty="0"/>
              <a:t>Sunčana ćelija</a:t>
            </a:r>
          </a:p>
        </p:txBody>
      </p:sp>
      <p:sp>
        <p:nvSpPr>
          <p:cNvPr id="3" name="Rezervirano mjesto sadržaja 2"/>
          <p:cNvSpPr>
            <a:spLocks noGrp="1"/>
          </p:cNvSpPr>
          <p:nvPr>
            <p:ph idx="1"/>
          </p:nvPr>
        </p:nvSpPr>
        <p:spPr>
          <a:xfrm>
            <a:off x="5763986" y="585216"/>
            <a:ext cx="6428014" cy="6387084"/>
          </a:xfrm>
        </p:spPr>
        <p:txBody>
          <a:bodyPr>
            <a:normAutofit fontScale="92500"/>
          </a:bodyPr>
          <a:lstStyle/>
          <a:p>
            <a:pPr marL="0" indent="0">
              <a:buNone/>
            </a:pPr>
            <a:r>
              <a:rPr lang="hr-HR" sz="2800" dirty="0"/>
              <a:t>Sunčana ćelija ili fotoelement (engl. </a:t>
            </a:r>
            <a:r>
              <a:rPr lang="hr-HR" sz="2800" dirty="0" err="1"/>
              <a:t>solar</a:t>
            </a:r>
            <a:r>
              <a:rPr lang="hr-HR" sz="2800" dirty="0"/>
              <a:t> </a:t>
            </a:r>
            <a:r>
              <a:rPr lang="hr-HR" sz="2800" dirty="0" err="1"/>
              <a:t>cell</a:t>
            </a:r>
            <a:r>
              <a:rPr lang="hr-HR" sz="2800" dirty="0"/>
              <a:t>) je poluvodički uređaj koji se sastoji od velikih površina PN spoja diode, koja je u prisustvu sunca sposobna generirati korisnu električnu energiju. </a:t>
            </a:r>
          </a:p>
          <a:p>
            <a:pPr marL="0" indent="0">
              <a:buNone/>
            </a:pPr>
            <a:r>
              <a:rPr lang="hr-HR" sz="2800" dirty="0"/>
              <a:t>Sunčane ili solarne ćelije se sastoje od poluvodiča (najčešće silicija) koji apsorbira sunčevu svjetlost. Silicij se grije na ekstremne temperature te mu se dodaju bor i fosfor čime se stvara nestabilna okolina unutar ćelije. </a:t>
            </a:r>
          </a:p>
          <a:p>
            <a:pPr marL="0" indent="0">
              <a:buNone/>
            </a:pPr>
            <a:r>
              <a:rPr lang="hr-HR" sz="2800" dirty="0"/>
              <a:t>Daleko najčešći materijal za solarne ćelije je od kristalnog silicija. Kristalni silicij solarne ćelije može se izvesti na tri načina: </a:t>
            </a:r>
            <a:r>
              <a:rPr lang="hr-HR" sz="2800" dirty="0" err="1"/>
              <a:t>monokristalni</a:t>
            </a:r>
            <a:r>
              <a:rPr lang="hr-HR" sz="2800" dirty="0"/>
              <a:t> vafli, </a:t>
            </a:r>
            <a:r>
              <a:rPr lang="hr-HR" sz="2800" dirty="0" err="1"/>
              <a:t>poliester</a:t>
            </a:r>
            <a:r>
              <a:rPr lang="hr-HR" sz="2800" dirty="0"/>
              <a:t> i trakasti silicij. </a:t>
            </a:r>
          </a:p>
          <a:p>
            <a:pPr marL="0" indent="0">
              <a:buNone/>
            </a:pPr>
            <a:r>
              <a:rPr lang="hr-HR" sz="2800" dirty="0"/>
              <a:t>Postoji mogućnost i povezivanja ćelija i to na dva načina: paralelno i serijski.</a:t>
            </a:r>
            <a:endParaRPr lang="en-CA" sz="2800" dirty="0"/>
          </a:p>
        </p:txBody>
      </p:sp>
      <p:pic>
        <p:nvPicPr>
          <p:cNvPr id="7" name="Picture 6"/>
          <p:cNvPicPr/>
          <p:nvPr/>
        </p:nvPicPr>
        <p:blipFill>
          <a:blip r:embed="rId2" cstate="print"/>
          <a:srcRect/>
          <a:stretch>
            <a:fillRect/>
          </a:stretch>
        </p:blipFill>
        <p:spPr bwMode="auto">
          <a:xfrm>
            <a:off x="1024128" y="1187359"/>
            <a:ext cx="4413285" cy="3939268"/>
          </a:xfrm>
          <a:prstGeom prst="rect">
            <a:avLst/>
          </a:prstGeom>
          <a:noFill/>
        </p:spPr>
      </p:pic>
      <p:pic>
        <p:nvPicPr>
          <p:cNvPr id="8" name="Slika 7"/>
          <p:cNvPicPr/>
          <p:nvPr/>
        </p:nvPicPr>
        <p:blipFill>
          <a:blip r:embed="rId3">
            <a:extLst>
              <a:ext uri="{28A0092B-C50C-407E-A947-70E740481C1C}">
                <a14:useLocalDpi xmlns:a14="http://schemas.microsoft.com/office/drawing/2010/main" val="0"/>
              </a:ext>
            </a:extLst>
          </a:blip>
          <a:srcRect/>
          <a:stretch>
            <a:fillRect/>
          </a:stretch>
        </p:blipFill>
        <p:spPr bwMode="auto">
          <a:xfrm>
            <a:off x="1846489" y="5126627"/>
            <a:ext cx="2594882" cy="1502773"/>
          </a:xfrm>
          <a:prstGeom prst="rect">
            <a:avLst/>
          </a:prstGeom>
          <a:noFill/>
          <a:ln>
            <a:noFill/>
          </a:ln>
        </p:spPr>
      </p:pic>
    </p:spTree>
    <p:extLst>
      <p:ext uri="{BB962C8B-B14F-4D97-AF65-F5344CB8AC3E}">
        <p14:creationId xmlns:p14="http://schemas.microsoft.com/office/powerpoint/2010/main" val="12892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62527" y="328863"/>
            <a:ext cx="10944728" cy="6232358"/>
          </a:xfrm>
        </p:spPr>
        <p:txBody>
          <a:bodyPr>
            <a:normAutofit/>
          </a:bodyPr>
          <a:lstStyle/>
          <a:p>
            <a:pPr marL="0" indent="0">
              <a:buNone/>
            </a:pPr>
            <a:r>
              <a:rPr lang="hr-HR" sz="2800" dirty="0"/>
              <a:t>Prema načelu rada, razlikujemo slijedeće tiristore: </a:t>
            </a:r>
          </a:p>
          <a:p>
            <a:pPr lvl="1">
              <a:buFont typeface="Wingdings" panose="05000000000000000000" pitchFamily="2" charset="2"/>
              <a:buChar char="Ø"/>
            </a:pPr>
            <a:r>
              <a:rPr lang="hr-HR" sz="2400" dirty="0"/>
              <a:t> jednosmjerni diodni tiristor, </a:t>
            </a:r>
          </a:p>
          <a:p>
            <a:pPr lvl="1">
              <a:buFont typeface="Wingdings" panose="05000000000000000000" pitchFamily="2" charset="2"/>
              <a:buChar char="Ø"/>
            </a:pPr>
            <a:r>
              <a:rPr lang="hr-HR" sz="2400" dirty="0"/>
              <a:t> jednosmjerni upravljački </a:t>
            </a:r>
            <a:r>
              <a:rPr lang="hr-HR" sz="2400" dirty="0" err="1"/>
              <a:t>triodni</a:t>
            </a:r>
            <a:r>
              <a:rPr lang="hr-HR" sz="2400" dirty="0"/>
              <a:t> tiristor (SCR), </a:t>
            </a:r>
          </a:p>
          <a:p>
            <a:pPr lvl="1">
              <a:buFont typeface="Wingdings" panose="05000000000000000000" pitchFamily="2" charset="2"/>
              <a:buChar char="Ø"/>
            </a:pPr>
            <a:r>
              <a:rPr lang="hr-HR" sz="2400" dirty="0"/>
              <a:t> dvosmjerni diodni tiristor (DIJAK) i </a:t>
            </a:r>
          </a:p>
          <a:p>
            <a:pPr lvl="1">
              <a:buFont typeface="Wingdings" panose="05000000000000000000" pitchFamily="2" charset="2"/>
              <a:buChar char="Ø"/>
            </a:pPr>
            <a:r>
              <a:rPr lang="hr-HR" sz="2400" dirty="0"/>
              <a:t> dvosmjerni upravljački </a:t>
            </a:r>
            <a:r>
              <a:rPr lang="hr-HR" sz="2400" dirty="0" err="1"/>
              <a:t>triodni</a:t>
            </a:r>
            <a:r>
              <a:rPr lang="hr-HR" sz="2400" dirty="0"/>
              <a:t> tiristor (TRIJAK). </a:t>
            </a:r>
          </a:p>
          <a:p>
            <a:r>
              <a:rPr lang="hr-HR" sz="2800" dirty="0"/>
              <a:t>Tiristori u prvome redu služe kao ispravljački, regulacijski i </a:t>
            </a:r>
            <a:r>
              <a:rPr lang="hr-HR" sz="2800" dirty="0" err="1"/>
              <a:t>prekidački</a:t>
            </a:r>
            <a:r>
              <a:rPr lang="hr-HR" sz="2800" dirty="0"/>
              <a:t> elementi (pretvorba i upravljanje električnom energijom).</a:t>
            </a:r>
          </a:p>
          <a:p>
            <a:endParaRPr lang="hr-HR"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2624766" y="3677652"/>
            <a:ext cx="6753976" cy="2883569"/>
          </a:xfrm>
          <a:prstGeom prst="rect">
            <a:avLst/>
          </a:prstGeom>
          <a:noFill/>
          <a:ln>
            <a:noFill/>
          </a:ln>
        </p:spPr>
      </p:pic>
    </p:spTree>
    <p:extLst>
      <p:ext uri="{BB962C8B-B14F-4D97-AF65-F5344CB8AC3E}">
        <p14:creationId xmlns:p14="http://schemas.microsoft.com/office/powerpoint/2010/main" val="259880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SVJETLOSNI IZVORI</a:t>
            </a:r>
          </a:p>
        </p:txBody>
      </p:sp>
      <p:sp>
        <p:nvSpPr>
          <p:cNvPr id="3" name="Rezervirano mjesto teksta 2"/>
          <p:cNvSpPr>
            <a:spLocks noGrp="1"/>
          </p:cNvSpPr>
          <p:nvPr>
            <p:ph type="body" idx="1"/>
          </p:nvPr>
        </p:nvSpPr>
        <p:spPr/>
        <p:txBody>
          <a:bodyPr/>
          <a:lstStyle/>
          <a:p>
            <a:r>
              <a:rPr lang="hr-HR" dirty="0"/>
              <a:t>ELEKTRONIČKI SKLOPOVI</a:t>
            </a:r>
          </a:p>
        </p:txBody>
      </p:sp>
    </p:spTree>
    <p:extLst>
      <p:ext uri="{BB962C8B-B14F-4D97-AF65-F5344CB8AC3E}">
        <p14:creationId xmlns:p14="http://schemas.microsoft.com/office/powerpoint/2010/main" val="2647619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378170"/>
          </a:xfrm>
        </p:spPr>
        <p:txBody>
          <a:bodyPr>
            <a:normAutofit fontScale="90000"/>
          </a:bodyPr>
          <a:lstStyle/>
          <a:p>
            <a:r>
              <a:rPr lang="hr-HR" dirty="0"/>
              <a:t>Svjetleća dioda</a:t>
            </a:r>
          </a:p>
        </p:txBody>
      </p:sp>
      <p:sp>
        <p:nvSpPr>
          <p:cNvPr id="3" name="Rezervirano mjesto sadržaja 2"/>
          <p:cNvSpPr>
            <a:spLocks noGrp="1"/>
          </p:cNvSpPr>
          <p:nvPr>
            <p:ph idx="1"/>
          </p:nvPr>
        </p:nvSpPr>
        <p:spPr>
          <a:xfrm>
            <a:off x="1024128" y="1191985"/>
            <a:ext cx="11167872" cy="4023360"/>
          </a:xfrm>
        </p:spPr>
        <p:txBody>
          <a:bodyPr>
            <a:normAutofit/>
          </a:bodyPr>
          <a:lstStyle/>
          <a:p>
            <a:pPr marL="0" indent="0">
              <a:buNone/>
            </a:pPr>
            <a:r>
              <a:rPr lang="hr-HR" sz="2800" dirty="0"/>
              <a:t>Svjetleće diode ili LED diode (engl. </a:t>
            </a:r>
            <a:r>
              <a:rPr lang="hr-HR" sz="2800" dirty="0" err="1"/>
              <a:t>light</a:t>
            </a:r>
            <a:r>
              <a:rPr lang="hr-HR" sz="2800" dirty="0"/>
              <a:t> </a:t>
            </a:r>
            <a:r>
              <a:rPr lang="hr-HR" sz="2800" dirty="0" err="1"/>
              <a:t>emittind</a:t>
            </a:r>
            <a:r>
              <a:rPr lang="hr-HR" sz="2800" dirty="0"/>
              <a:t> diode, LED) jesu poluvodički svjetlosni izvori. Propusno polarizirana dioda zrači svjetlost. Ovisno o sastavu LED diode mogu dati svjetlo različitih boja. </a:t>
            </a:r>
          </a:p>
        </p:txBody>
      </p:sp>
      <p:pic>
        <p:nvPicPr>
          <p:cNvPr id="4"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965" y="2691176"/>
            <a:ext cx="10413292" cy="3530010"/>
          </a:xfrm>
          <a:prstGeom prst="rect">
            <a:avLst/>
          </a:prstGeom>
          <a:noFill/>
          <a:ln w="9525">
            <a:noFill/>
            <a:miter lim="800000"/>
            <a:headEnd/>
            <a:tailEnd/>
          </a:ln>
        </p:spPr>
      </p:pic>
    </p:spTree>
    <p:extLst>
      <p:ext uri="{BB962C8B-B14F-4D97-AF65-F5344CB8AC3E}">
        <p14:creationId xmlns:p14="http://schemas.microsoft.com/office/powerpoint/2010/main" val="2489539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800100"/>
            <a:ext cx="11042686" cy="5509260"/>
          </a:xfrm>
        </p:spPr>
        <p:txBody>
          <a:bodyPr>
            <a:normAutofit/>
          </a:bodyPr>
          <a:lstStyle/>
          <a:p>
            <a:r>
              <a:rPr lang="hr-HR" sz="2800" dirty="0"/>
              <a:t>Jačina svjetlosti ovisi o jakosti struje koja prolazi kroz diodu i smjeru iz kojega se dioda promatra. Kada je dioda nepropusno polarizirana, ne svijetli i na njoj je napon priključenog izvora (reverzni napon). </a:t>
            </a:r>
          </a:p>
          <a:p>
            <a:r>
              <a:rPr lang="hr-HR" sz="2800" dirty="0"/>
              <a:t>Dioda će biti propusno polarizirana ako imamo dovoljni </a:t>
            </a:r>
            <a:r>
              <a:rPr lang="hr-HR" sz="2800" dirty="0" err="1"/>
              <a:t>prednapon</a:t>
            </a:r>
            <a:r>
              <a:rPr lang="hr-HR" sz="2800" dirty="0"/>
              <a:t> U</a:t>
            </a:r>
            <a:r>
              <a:rPr lang="hr-HR" sz="2000" dirty="0"/>
              <a:t>F</a:t>
            </a:r>
            <a:r>
              <a:rPr lang="hr-HR" sz="2800" dirty="0"/>
              <a:t> odnosno struju I</a:t>
            </a:r>
            <a:r>
              <a:rPr lang="hr-HR" sz="2000" dirty="0"/>
              <a:t>F</a:t>
            </a:r>
            <a:r>
              <a:rPr lang="hr-HR" sz="2800" dirty="0"/>
              <a:t>. </a:t>
            </a:r>
          </a:p>
          <a:p>
            <a:r>
              <a:rPr lang="hr-HR" sz="2800" dirty="0"/>
              <a:t>Obične diode se izrađuju od poluvodičkih materijala silicija i </a:t>
            </a:r>
            <a:r>
              <a:rPr lang="hr-HR" sz="2800" dirty="0" err="1"/>
              <a:t>germanija</a:t>
            </a:r>
            <a:r>
              <a:rPr lang="hr-HR" sz="2800" dirty="0"/>
              <a:t>, te u takvim slučajevima pri spajanju elektrona i šupljina, ne nastaje optička (vidljiva) emisija svjetlosti. Materijali koji se koriste za izradu LED-a, imaju energetski pojas u području bliskom infracrvenom ili ultraljubičastom svjetlu.</a:t>
            </a:r>
          </a:p>
          <a:p>
            <a:r>
              <a:rPr lang="hr-HR" sz="2800" dirty="0"/>
              <a:t>Koriste se kao signalni i kontrolni elementi te izvori svjetlosti u različitim uređajima, automobilima, TV-u, za prometne znakove, mobitele, kod prijenosa svjetlosti u svjetlovodima i drugo.</a:t>
            </a:r>
          </a:p>
          <a:p>
            <a:endParaRPr lang="hr-HR" sz="2800" dirty="0"/>
          </a:p>
        </p:txBody>
      </p:sp>
    </p:spTree>
    <p:extLst>
      <p:ext uri="{BB962C8B-B14F-4D97-AF65-F5344CB8AC3E}">
        <p14:creationId xmlns:p14="http://schemas.microsoft.com/office/powerpoint/2010/main" val="754990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378170"/>
          </a:xfrm>
        </p:spPr>
        <p:txBody>
          <a:bodyPr>
            <a:normAutofit fontScale="90000"/>
          </a:bodyPr>
          <a:lstStyle/>
          <a:p>
            <a:r>
              <a:rPr lang="hr-HR" dirty="0"/>
              <a:t>Laserska dioda</a:t>
            </a:r>
          </a:p>
        </p:txBody>
      </p:sp>
      <p:sp>
        <p:nvSpPr>
          <p:cNvPr id="3" name="Rezervirano mjesto sadržaja 2"/>
          <p:cNvSpPr>
            <a:spLocks noGrp="1"/>
          </p:cNvSpPr>
          <p:nvPr>
            <p:ph idx="1"/>
          </p:nvPr>
        </p:nvSpPr>
        <p:spPr>
          <a:xfrm>
            <a:off x="1024128" y="1191985"/>
            <a:ext cx="11167872" cy="4023360"/>
          </a:xfrm>
        </p:spPr>
        <p:txBody>
          <a:bodyPr>
            <a:normAutofit/>
          </a:bodyPr>
          <a:lstStyle/>
          <a:p>
            <a:pPr marL="0" indent="0">
              <a:buNone/>
            </a:pPr>
            <a:r>
              <a:rPr lang="hr-HR" sz="2800" dirty="0"/>
              <a:t>Laserska dioda je posebno projektirana PN-dioda koja pri propusnoj polarizaciji generira koherentnu svjetlost vrlo male širine spektra. Svjetlost koju emitira laserska dioda je monokromatska, odnosno samo jedne valne duljine i usmjerena je u uskom snopu. Snop je koherentan, što znači da su elektromagnetski valovi međusobno u istoj fazi i šire se istom brzinom.</a:t>
            </a:r>
          </a:p>
        </p:txBody>
      </p:sp>
      <p:pic>
        <p:nvPicPr>
          <p:cNvPr id="5" name="Slika 4"/>
          <p:cNvPicPr/>
          <p:nvPr/>
        </p:nvPicPr>
        <p:blipFill>
          <a:blip r:embed="rId2">
            <a:extLst>
              <a:ext uri="{28A0092B-C50C-407E-A947-70E740481C1C}">
                <a14:useLocalDpi xmlns:a14="http://schemas.microsoft.com/office/drawing/2010/main" val="0"/>
              </a:ext>
            </a:extLst>
          </a:blip>
          <a:srcRect/>
          <a:stretch>
            <a:fillRect/>
          </a:stretch>
        </p:blipFill>
        <p:spPr bwMode="auto">
          <a:xfrm>
            <a:off x="1408339" y="3862522"/>
            <a:ext cx="2967718" cy="1842679"/>
          </a:xfrm>
          <a:prstGeom prst="rect">
            <a:avLst/>
          </a:prstGeom>
          <a:noFill/>
          <a:ln>
            <a:noFill/>
          </a:ln>
        </p:spPr>
      </p:pic>
      <p:pic>
        <p:nvPicPr>
          <p:cNvPr id="6" name="Slika 5" descr="http://www.futurlec.com/Pictures/LASER_RED.jpg"/>
          <p:cNvPicPr/>
          <p:nvPr/>
        </p:nvPicPr>
        <p:blipFill>
          <a:blip r:embed="rId3">
            <a:extLst>
              <a:ext uri="{28A0092B-C50C-407E-A947-70E740481C1C}">
                <a14:useLocalDpi xmlns:a14="http://schemas.microsoft.com/office/drawing/2010/main" val="0"/>
              </a:ext>
            </a:extLst>
          </a:blip>
          <a:srcRect/>
          <a:stretch>
            <a:fillRect/>
          </a:stretch>
        </p:blipFill>
        <p:spPr bwMode="auto">
          <a:xfrm>
            <a:off x="5214602" y="4123779"/>
            <a:ext cx="2525141" cy="1581422"/>
          </a:xfrm>
          <a:prstGeom prst="rect">
            <a:avLst/>
          </a:prstGeom>
          <a:noFill/>
          <a:ln>
            <a:noFill/>
          </a:ln>
        </p:spPr>
      </p:pic>
      <p:pic>
        <p:nvPicPr>
          <p:cNvPr id="7" name="Slika 6"/>
          <p:cNvPicPr/>
          <p:nvPr/>
        </p:nvPicPr>
        <p:blipFill>
          <a:blip r:embed="rId4">
            <a:extLst>
              <a:ext uri="{28A0092B-C50C-407E-A947-70E740481C1C}">
                <a14:useLocalDpi xmlns:a14="http://schemas.microsoft.com/office/drawing/2010/main" val="0"/>
              </a:ext>
            </a:extLst>
          </a:blip>
          <a:srcRect/>
          <a:stretch>
            <a:fillRect/>
          </a:stretch>
        </p:blipFill>
        <p:spPr bwMode="auto">
          <a:xfrm>
            <a:off x="8153743" y="3146512"/>
            <a:ext cx="3406885" cy="3711487"/>
          </a:xfrm>
          <a:prstGeom prst="rect">
            <a:avLst/>
          </a:prstGeom>
          <a:noFill/>
          <a:ln>
            <a:noFill/>
          </a:ln>
        </p:spPr>
      </p:pic>
    </p:spTree>
    <p:extLst>
      <p:ext uri="{BB962C8B-B14F-4D97-AF65-F5344CB8AC3E}">
        <p14:creationId xmlns:p14="http://schemas.microsoft.com/office/powerpoint/2010/main" val="1228174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24128" y="800100"/>
            <a:ext cx="11042686" cy="5509260"/>
          </a:xfrm>
        </p:spPr>
        <p:txBody>
          <a:bodyPr>
            <a:normAutofit/>
          </a:bodyPr>
          <a:lstStyle/>
          <a:p>
            <a:r>
              <a:rPr lang="hr-HR" sz="2800" dirty="0"/>
              <a:t>Jačina svjetlosti ovisi o jakosti struje koja prolazi kroz diodu i smjeru iz kojega se dioda promatra. Kada je dioda nepropusno polarizirana, ne svijetli i na njoj je napon priključenog izvora (reverzni napon). </a:t>
            </a:r>
          </a:p>
          <a:p>
            <a:r>
              <a:rPr lang="hr-HR" sz="2800" dirty="0"/>
              <a:t>Dioda će biti propusno polarizirana ako imamo dovoljni </a:t>
            </a:r>
            <a:r>
              <a:rPr lang="hr-HR" sz="2800" dirty="0" err="1"/>
              <a:t>prednapon</a:t>
            </a:r>
            <a:r>
              <a:rPr lang="hr-HR" sz="2800" dirty="0"/>
              <a:t> U</a:t>
            </a:r>
            <a:r>
              <a:rPr lang="hr-HR" sz="2000" dirty="0"/>
              <a:t>F</a:t>
            </a:r>
            <a:r>
              <a:rPr lang="hr-HR" sz="2800" dirty="0"/>
              <a:t> odnosno struju I</a:t>
            </a:r>
            <a:r>
              <a:rPr lang="hr-HR" sz="2000" dirty="0"/>
              <a:t>F</a:t>
            </a:r>
            <a:r>
              <a:rPr lang="hr-HR" sz="2800" dirty="0"/>
              <a:t>. </a:t>
            </a:r>
          </a:p>
          <a:p>
            <a:r>
              <a:rPr lang="hr-HR" sz="2800" dirty="0"/>
              <a:t>Obične diode se izrađuju od poluvodičkih materijala silicija i </a:t>
            </a:r>
            <a:r>
              <a:rPr lang="hr-HR" sz="2800" dirty="0" err="1"/>
              <a:t>germanija</a:t>
            </a:r>
            <a:r>
              <a:rPr lang="hr-HR" sz="2800" dirty="0"/>
              <a:t>, te u takvim slučajevima pri spajanju elektrona i šupljina, ne nastaje optička (vidljiva) emisija svjetlosti. Materijali koji se koriste za izradu LED-a, imaju energetski pojas u području bliskom infracrvenom ili ultraljubičastom svjetlu.</a:t>
            </a:r>
          </a:p>
          <a:p>
            <a:r>
              <a:rPr lang="hr-HR" sz="2800" dirty="0"/>
              <a:t>Koriste se kao signalni i kontrolni elementi te izvori svjetlosti u različitim uređajima, automobilima, TV-u, za prometne znakove, mobitele, kod prijenosa svjetlosti u svjetlovodima i drugo.</a:t>
            </a:r>
          </a:p>
          <a:p>
            <a:endParaRPr lang="hr-HR" sz="2800" dirty="0"/>
          </a:p>
        </p:txBody>
      </p:sp>
    </p:spTree>
    <p:extLst>
      <p:ext uri="{BB962C8B-B14F-4D97-AF65-F5344CB8AC3E}">
        <p14:creationId xmlns:p14="http://schemas.microsoft.com/office/powerpoint/2010/main" val="1212468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DOMAĆA ZADAĆA</a:t>
            </a:r>
          </a:p>
        </p:txBody>
      </p:sp>
      <p:sp>
        <p:nvSpPr>
          <p:cNvPr id="3" name="Rezervirano mjesto sadržaja 2"/>
          <p:cNvSpPr>
            <a:spLocks noGrp="1"/>
          </p:cNvSpPr>
          <p:nvPr>
            <p:ph idx="1"/>
          </p:nvPr>
        </p:nvSpPr>
        <p:spPr>
          <a:xfrm>
            <a:off x="1024128" y="2286000"/>
            <a:ext cx="10790883" cy="4023360"/>
          </a:xfrm>
        </p:spPr>
        <p:txBody>
          <a:bodyPr>
            <a:normAutofit/>
          </a:bodyPr>
          <a:lstStyle/>
          <a:p>
            <a:pPr marL="0" indent="0">
              <a:buNone/>
            </a:pPr>
            <a:r>
              <a:rPr lang="hr-HR" sz="3200" dirty="0"/>
              <a:t>Kotur; Paunović: Analogni elektronički sklopovi, udžbenik za 3. razred elektrotehničkih škola</a:t>
            </a:r>
          </a:p>
          <a:p>
            <a:pPr marL="0" indent="0">
              <a:buNone/>
            </a:pPr>
            <a:endParaRPr lang="hr-HR" sz="3200" dirty="0"/>
          </a:p>
          <a:p>
            <a:pPr marL="0" indent="0">
              <a:buNone/>
            </a:pPr>
            <a:r>
              <a:rPr lang="hr-HR" sz="3200" dirty="0"/>
              <a:t>Strana 175. / PITANJA I ZADATCI ZA PONAVLJANJE I PROVJERU ZNANJA: 1 </a:t>
            </a:r>
            <a:r>
              <a:rPr lang="hr-HR" sz="3200"/>
              <a:t>– 14</a:t>
            </a:r>
            <a:endParaRPr lang="hr-HR" sz="3200" dirty="0"/>
          </a:p>
        </p:txBody>
      </p:sp>
    </p:spTree>
    <p:extLst>
      <p:ext uri="{BB962C8B-B14F-4D97-AF65-F5344CB8AC3E}">
        <p14:creationId xmlns:p14="http://schemas.microsoft.com/office/powerpoint/2010/main" val="151023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a:t>Četveroslojna dioda</a:t>
            </a:r>
          </a:p>
        </p:txBody>
      </p:sp>
      <p:sp>
        <p:nvSpPr>
          <p:cNvPr id="3" name="Rezervirano mjesto sadržaja 2"/>
          <p:cNvSpPr>
            <a:spLocks noGrp="1"/>
          </p:cNvSpPr>
          <p:nvPr>
            <p:ph idx="1"/>
          </p:nvPr>
        </p:nvSpPr>
        <p:spPr>
          <a:xfrm>
            <a:off x="1024128" y="1002632"/>
            <a:ext cx="11031514" cy="818147"/>
          </a:xfrm>
        </p:spPr>
        <p:txBody>
          <a:bodyPr>
            <a:noAutofit/>
          </a:bodyPr>
          <a:lstStyle/>
          <a:p>
            <a:pPr marL="0" indent="0">
              <a:buNone/>
            </a:pPr>
            <a:r>
              <a:rPr lang="hr-HR" sz="2800" dirty="0"/>
              <a:t>Četveroslojna dioda (engl. </a:t>
            </a:r>
            <a:r>
              <a:rPr lang="hr-HR" sz="2800" dirty="0" err="1"/>
              <a:t>four-layer</a:t>
            </a:r>
            <a:r>
              <a:rPr lang="hr-HR" sz="2800" dirty="0"/>
              <a:t> diode) naziva se još </a:t>
            </a:r>
            <a:r>
              <a:rPr lang="hr-HR" sz="2800" dirty="0" err="1"/>
              <a:t>Shockleyjevom</a:t>
            </a:r>
            <a:r>
              <a:rPr lang="hr-HR" sz="2800" dirty="0"/>
              <a:t> diodom ili jednosmjerni diodni tiristor (engl. reverse </a:t>
            </a:r>
            <a:r>
              <a:rPr lang="hr-HR" sz="2800" dirty="0" err="1"/>
              <a:t>blocking</a:t>
            </a:r>
            <a:r>
              <a:rPr lang="hr-HR" sz="2800" dirty="0"/>
              <a:t> diode </a:t>
            </a:r>
            <a:r>
              <a:rPr lang="hr-HR" sz="2800" dirty="0" err="1"/>
              <a:t>tryristor</a:t>
            </a:r>
            <a:r>
              <a:rPr lang="hr-HR" sz="2800" dirty="0"/>
              <a:t>). </a:t>
            </a:r>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1398519" y="2196593"/>
            <a:ext cx="2884723" cy="3954378"/>
          </a:xfrm>
          <a:prstGeom prst="rect">
            <a:avLst/>
          </a:prstGeom>
          <a:noFill/>
          <a:ln>
            <a:noFill/>
          </a:ln>
        </p:spPr>
      </p:pic>
      <p:sp>
        <p:nvSpPr>
          <p:cNvPr id="5" name="TekstniOkvir 4"/>
          <p:cNvSpPr txBox="1"/>
          <p:nvPr/>
        </p:nvSpPr>
        <p:spPr>
          <a:xfrm>
            <a:off x="5141496" y="1973180"/>
            <a:ext cx="6914146" cy="4401205"/>
          </a:xfrm>
          <a:prstGeom prst="rect">
            <a:avLst/>
          </a:prstGeom>
          <a:noFill/>
        </p:spPr>
        <p:txBody>
          <a:bodyPr wrap="square" rtlCol="0">
            <a:spAutoFit/>
          </a:bodyPr>
          <a:lstStyle/>
          <a:p>
            <a:r>
              <a:rPr lang="hr-HR" sz="2800" dirty="0"/>
              <a:t>Svojstvo je četveroslojne diode da ne vodi struju ni pri propusnoj polarizaciji sve dok napon priključen između anode i katode ne poprimi dovoljno veliku vrijednost napona U</a:t>
            </a:r>
            <a:r>
              <a:rPr lang="hr-HR" sz="2000" dirty="0"/>
              <a:t>BO</a:t>
            </a:r>
            <a:r>
              <a:rPr lang="hr-HR" sz="2800" dirty="0"/>
              <a:t> (engl. </a:t>
            </a:r>
            <a:r>
              <a:rPr lang="hr-HR" sz="2800" dirty="0" err="1"/>
              <a:t>break-over</a:t>
            </a:r>
            <a:r>
              <a:rPr lang="hr-HR" sz="2800" dirty="0"/>
              <a:t> </a:t>
            </a:r>
            <a:r>
              <a:rPr lang="hr-HR" sz="2800" dirty="0" err="1"/>
              <a:t>voltsge</a:t>
            </a:r>
            <a:r>
              <a:rPr lang="hr-HR" sz="2800" dirty="0"/>
              <a:t>). Takav napon još se naziva naponom prekretanja ili prijelomnim naponom. Iznos prijelomnog napona ovisi o konstrukciji tiristora i može se kretati u granicama od nekoliko volti do nekoliko tisuća volti.</a:t>
            </a:r>
          </a:p>
        </p:txBody>
      </p:sp>
    </p:spTree>
    <p:extLst>
      <p:ext uri="{BB962C8B-B14F-4D97-AF65-F5344CB8AC3E}">
        <p14:creationId xmlns:p14="http://schemas.microsoft.com/office/powerpoint/2010/main" val="142354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a:t>Četveroslojna dioda</a:t>
            </a:r>
          </a:p>
        </p:txBody>
      </p:sp>
      <p:sp>
        <p:nvSpPr>
          <p:cNvPr id="3" name="Rezervirano mjesto sadržaja 2"/>
          <p:cNvSpPr>
            <a:spLocks noGrp="1"/>
          </p:cNvSpPr>
          <p:nvPr>
            <p:ph idx="1"/>
          </p:nvPr>
        </p:nvSpPr>
        <p:spPr>
          <a:xfrm>
            <a:off x="1024128" y="985467"/>
            <a:ext cx="11031514" cy="1126370"/>
          </a:xfrm>
        </p:spPr>
        <p:txBody>
          <a:bodyPr>
            <a:noAutofit/>
          </a:bodyPr>
          <a:lstStyle/>
          <a:p>
            <a:r>
              <a:rPr lang="hr-HR" sz="2800" dirty="0"/>
              <a:t>Nakon uključivanja, napon na tiristoru pada na vrlo mali iznos od 1 - 2 V. Struja može doseći vrlo velike iznose (preko 1000 A) koji se ograničavaju pomoću otpora u anodnome krugu. </a:t>
            </a:r>
            <a:endParaRPr lang="en-CA" sz="2800" dirty="0"/>
          </a:p>
        </p:txBody>
      </p:sp>
      <p:sp>
        <p:nvSpPr>
          <p:cNvPr id="5" name="TekstniOkvir 4"/>
          <p:cNvSpPr txBox="1"/>
          <p:nvPr/>
        </p:nvSpPr>
        <p:spPr>
          <a:xfrm>
            <a:off x="5277854" y="2454443"/>
            <a:ext cx="6914146" cy="3539430"/>
          </a:xfrm>
          <a:prstGeom prst="rect">
            <a:avLst/>
          </a:prstGeom>
          <a:noFill/>
        </p:spPr>
        <p:txBody>
          <a:bodyPr wrap="square" rtlCol="0">
            <a:spAutoFit/>
          </a:bodyPr>
          <a:lstStyle/>
          <a:p>
            <a:r>
              <a:rPr lang="hr-HR" sz="2800" dirty="0"/>
              <a:t>Područje rada u kojemu je anodni napon pozitivan, naziva se propusno područje. Iz karakteristike je vidljivo da postoje dva stabilna stanja:</a:t>
            </a:r>
          </a:p>
          <a:p>
            <a:r>
              <a:rPr lang="hr-HR" sz="2800" dirty="0"/>
              <a:t>1. nevodljivo ili isključeno stanje - vrlo mala anodna struja uz veliki anodni napon,</a:t>
            </a:r>
          </a:p>
          <a:p>
            <a:r>
              <a:rPr lang="hr-HR" sz="2800" dirty="0"/>
              <a:t>2. vodljivo ili uključeno stanje - velika anodna struja i mali anodni napon.</a:t>
            </a:r>
          </a:p>
        </p:txBody>
      </p:sp>
      <p:pic>
        <p:nvPicPr>
          <p:cNvPr id="6" name="Slika 5"/>
          <p:cNvPicPr/>
          <p:nvPr/>
        </p:nvPicPr>
        <p:blipFill>
          <a:blip r:embed="rId2">
            <a:extLst>
              <a:ext uri="{28A0092B-C50C-407E-A947-70E740481C1C}">
                <a14:useLocalDpi xmlns:a14="http://schemas.microsoft.com/office/drawing/2010/main" val="0"/>
              </a:ext>
            </a:extLst>
          </a:blip>
          <a:srcRect/>
          <a:stretch>
            <a:fillRect/>
          </a:stretch>
        </p:blipFill>
        <p:spPr bwMode="auto">
          <a:xfrm>
            <a:off x="0" y="2605666"/>
            <a:ext cx="5005137" cy="3890210"/>
          </a:xfrm>
          <a:prstGeom prst="rect">
            <a:avLst/>
          </a:prstGeom>
          <a:noFill/>
          <a:ln>
            <a:noFill/>
          </a:ln>
        </p:spPr>
      </p:pic>
    </p:spTree>
    <p:extLst>
      <p:ext uri="{BB962C8B-B14F-4D97-AF65-F5344CB8AC3E}">
        <p14:creationId xmlns:p14="http://schemas.microsoft.com/office/powerpoint/2010/main" val="120045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a:t>Četveroslojna dioda</a:t>
            </a:r>
          </a:p>
        </p:txBody>
      </p:sp>
      <p:sp>
        <p:nvSpPr>
          <p:cNvPr id="3" name="Rezervirano mjesto sadržaja 2"/>
          <p:cNvSpPr>
            <a:spLocks noGrp="1"/>
          </p:cNvSpPr>
          <p:nvPr>
            <p:ph idx="1"/>
          </p:nvPr>
        </p:nvSpPr>
        <p:spPr>
          <a:xfrm>
            <a:off x="1024128" y="937341"/>
            <a:ext cx="11031514" cy="1126370"/>
          </a:xfrm>
        </p:spPr>
        <p:txBody>
          <a:bodyPr>
            <a:noAutofit/>
          </a:bodyPr>
          <a:lstStyle/>
          <a:p>
            <a:r>
              <a:rPr lang="hr-HR" sz="2800" dirty="0"/>
              <a:t>Dioda ostaje u vodljivome stanju sve dok se struja kroz nju ne smanji ispod određene vrijednosti I</a:t>
            </a:r>
            <a:r>
              <a:rPr lang="hr-HR" sz="2000" dirty="0"/>
              <a:t>H</a:t>
            </a:r>
            <a:r>
              <a:rPr lang="hr-HR" sz="2800" dirty="0"/>
              <a:t> koja se naziva struja držanja (engl. holding </a:t>
            </a:r>
            <a:r>
              <a:rPr lang="hr-HR" sz="2800" dirty="0" err="1"/>
              <a:t>current</a:t>
            </a:r>
            <a:r>
              <a:rPr lang="hr-HR" sz="2800" dirty="0"/>
              <a:t>). Vrijednosti ove struje kreću se u granicama od nekoliko </a:t>
            </a:r>
            <a:r>
              <a:rPr lang="hr-HR" sz="2800" dirty="0" err="1"/>
              <a:t>mA</a:t>
            </a:r>
            <a:r>
              <a:rPr lang="hr-HR" sz="2800" dirty="0"/>
              <a:t> do nekoliko desetaka </a:t>
            </a:r>
            <a:r>
              <a:rPr lang="hr-HR" sz="2800" dirty="0" err="1"/>
              <a:t>mA</a:t>
            </a:r>
            <a:r>
              <a:rPr lang="hr-HR" sz="2800" dirty="0"/>
              <a:t>, a naponi držanja su između 0,5 V i 1 V. </a:t>
            </a:r>
            <a:endParaRPr lang="en-CA" sz="2800" dirty="0"/>
          </a:p>
        </p:txBody>
      </p:sp>
      <p:sp>
        <p:nvSpPr>
          <p:cNvPr id="5" name="TekstniOkvir 4"/>
          <p:cNvSpPr txBox="1"/>
          <p:nvPr/>
        </p:nvSpPr>
        <p:spPr>
          <a:xfrm>
            <a:off x="5277854" y="2479682"/>
            <a:ext cx="6914146" cy="4401205"/>
          </a:xfrm>
          <a:prstGeom prst="rect">
            <a:avLst/>
          </a:prstGeom>
          <a:noFill/>
        </p:spPr>
        <p:txBody>
          <a:bodyPr wrap="square" rtlCol="0">
            <a:spAutoFit/>
          </a:bodyPr>
          <a:lstStyle/>
          <a:p>
            <a:r>
              <a:rPr lang="hr-HR" sz="2800" dirty="0"/>
              <a:t>Prijelaz iz jednoga stanja u drugo je vrlo brz i ide preko područja negativnoga otpora. Kada je na anodi negativan napon, tiristor se nalazi u nepropusnome ili reverznom području (anodna struja je vrlo mala).</a:t>
            </a:r>
          </a:p>
          <a:p>
            <a:r>
              <a:rPr lang="hr-HR" sz="2800" dirty="0"/>
              <a:t>Kad anodni napon dosegne vrijednost probojnoga napona U</a:t>
            </a:r>
            <a:r>
              <a:rPr lang="hr-HR" sz="2000" dirty="0"/>
              <a:t>BR</a:t>
            </a:r>
            <a:r>
              <a:rPr lang="hr-HR" sz="2800" dirty="0"/>
              <a:t>, struja počinje naglo rasti. Ovdje se uočava isto ponašanje kao i kod obične P-N diode (obično su naponi U</a:t>
            </a:r>
            <a:r>
              <a:rPr lang="hr-HR" sz="2000" dirty="0"/>
              <a:t>BR</a:t>
            </a:r>
            <a:r>
              <a:rPr lang="hr-HR" sz="2800" dirty="0"/>
              <a:t> i U</a:t>
            </a:r>
            <a:r>
              <a:rPr lang="hr-HR" sz="2000" dirty="0"/>
              <a:t>B0</a:t>
            </a:r>
            <a:r>
              <a:rPr lang="hr-HR" sz="2800" dirty="0"/>
              <a:t> približno jednaki).</a:t>
            </a:r>
          </a:p>
        </p:txBody>
      </p:sp>
      <p:pic>
        <p:nvPicPr>
          <p:cNvPr id="6" name="Slika 5"/>
          <p:cNvPicPr/>
          <p:nvPr/>
        </p:nvPicPr>
        <p:blipFill>
          <a:blip r:embed="rId2">
            <a:extLst>
              <a:ext uri="{28A0092B-C50C-407E-A947-70E740481C1C}">
                <a14:useLocalDpi xmlns:a14="http://schemas.microsoft.com/office/drawing/2010/main" val="0"/>
              </a:ext>
            </a:extLst>
          </a:blip>
          <a:srcRect/>
          <a:stretch>
            <a:fillRect/>
          </a:stretch>
        </p:blipFill>
        <p:spPr bwMode="auto">
          <a:xfrm>
            <a:off x="0" y="2605666"/>
            <a:ext cx="5005137" cy="3890210"/>
          </a:xfrm>
          <a:prstGeom prst="rect">
            <a:avLst/>
          </a:prstGeom>
          <a:noFill/>
          <a:ln>
            <a:noFill/>
          </a:ln>
        </p:spPr>
      </p:pic>
    </p:spTree>
    <p:extLst>
      <p:ext uri="{BB962C8B-B14F-4D97-AF65-F5344CB8AC3E}">
        <p14:creationId xmlns:p14="http://schemas.microsoft.com/office/powerpoint/2010/main" val="135173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a:t>Četveroslojna dioda</a:t>
            </a:r>
          </a:p>
        </p:txBody>
      </p:sp>
      <p:sp>
        <p:nvSpPr>
          <p:cNvPr id="3" name="Rezervirano mjesto sadržaja 2"/>
          <p:cNvSpPr>
            <a:spLocks noGrp="1"/>
          </p:cNvSpPr>
          <p:nvPr>
            <p:ph idx="1"/>
          </p:nvPr>
        </p:nvSpPr>
        <p:spPr>
          <a:xfrm>
            <a:off x="1024128" y="937341"/>
            <a:ext cx="11031514" cy="1126370"/>
          </a:xfrm>
        </p:spPr>
        <p:txBody>
          <a:bodyPr>
            <a:noAutofit/>
          </a:bodyPr>
          <a:lstStyle/>
          <a:p>
            <a:r>
              <a:rPr lang="hr-HR" sz="2800" dirty="0"/>
              <a:t>U nepropusnome području ne postoji uključeno stanje koje je karakterizirano malim padom napona i velikom anodnom strujom, zbog čega se prikazani tiristor ne ponaša kao sklopka u nepropusnome području.</a:t>
            </a:r>
            <a:endParaRPr lang="en-CA" sz="2800" dirty="0"/>
          </a:p>
        </p:txBody>
      </p:sp>
      <p:sp>
        <p:nvSpPr>
          <p:cNvPr id="5" name="TekstniOkvir 4"/>
          <p:cNvSpPr txBox="1"/>
          <p:nvPr/>
        </p:nvSpPr>
        <p:spPr>
          <a:xfrm>
            <a:off x="5277854" y="2479682"/>
            <a:ext cx="6914146" cy="3539430"/>
          </a:xfrm>
          <a:prstGeom prst="rect">
            <a:avLst/>
          </a:prstGeom>
          <a:noFill/>
        </p:spPr>
        <p:txBody>
          <a:bodyPr wrap="square" rtlCol="0">
            <a:spAutoFit/>
          </a:bodyPr>
          <a:lstStyle/>
          <a:p>
            <a:r>
              <a:rPr lang="hr-HR" sz="2800" dirty="0"/>
              <a:t>Svi tiristori (diodni ili </a:t>
            </a:r>
            <a:r>
              <a:rPr lang="hr-HR" sz="2800" dirty="0" err="1"/>
              <a:t>triodni</a:t>
            </a:r>
            <a:r>
              <a:rPr lang="hr-HR" sz="2800" dirty="0"/>
              <a:t>), koji mogu biti u isključenome stanju samo uz pozitivan anodni napon, nazivaju se jednosmjerni tiristori. Četveroslojna dioda može se upotrijebiti za generiranje impulsa. Postoje također i diodni ili </a:t>
            </a:r>
            <a:r>
              <a:rPr lang="hr-HR" sz="2800" dirty="0" err="1"/>
              <a:t>triodni</a:t>
            </a:r>
            <a:r>
              <a:rPr lang="hr-HR" sz="2800" dirty="0"/>
              <a:t> tiristori, koji u oba kvadranta mogu biti u uključenom i isključenom stanju. Ovi tiristori nazivaju se dvosmjerni.</a:t>
            </a:r>
          </a:p>
        </p:txBody>
      </p:sp>
      <p:pic>
        <p:nvPicPr>
          <p:cNvPr id="6" name="Slika 5"/>
          <p:cNvPicPr/>
          <p:nvPr/>
        </p:nvPicPr>
        <p:blipFill>
          <a:blip r:embed="rId2">
            <a:extLst>
              <a:ext uri="{28A0092B-C50C-407E-A947-70E740481C1C}">
                <a14:useLocalDpi xmlns:a14="http://schemas.microsoft.com/office/drawing/2010/main" val="0"/>
              </a:ext>
            </a:extLst>
          </a:blip>
          <a:srcRect/>
          <a:stretch>
            <a:fillRect/>
          </a:stretch>
        </p:blipFill>
        <p:spPr bwMode="auto">
          <a:xfrm>
            <a:off x="0" y="2605666"/>
            <a:ext cx="5005137" cy="3890210"/>
          </a:xfrm>
          <a:prstGeom prst="rect">
            <a:avLst/>
          </a:prstGeom>
          <a:noFill/>
          <a:ln>
            <a:noFill/>
          </a:ln>
        </p:spPr>
      </p:pic>
    </p:spTree>
    <p:extLst>
      <p:ext uri="{BB962C8B-B14F-4D97-AF65-F5344CB8AC3E}">
        <p14:creationId xmlns:p14="http://schemas.microsoft.com/office/powerpoint/2010/main" val="327431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a:t>dijak</a:t>
            </a:r>
          </a:p>
        </p:txBody>
      </p:sp>
      <p:sp>
        <p:nvSpPr>
          <p:cNvPr id="3" name="Rezervirano mjesto sadržaja 2"/>
          <p:cNvSpPr>
            <a:spLocks noGrp="1"/>
          </p:cNvSpPr>
          <p:nvPr>
            <p:ph idx="1"/>
          </p:nvPr>
        </p:nvSpPr>
        <p:spPr>
          <a:xfrm>
            <a:off x="1024128" y="1002632"/>
            <a:ext cx="11031514" cy="818147"/>
          </a:xfrm>
        </p:spPr>
        <p:txBody>
          <a:bodyPr>
            <a:noAutofit/>
          </a:bodyPr>
          <a:lstStyle/>
          <a:p>
            <a:pPr marL="0" indent="0">
              <a:buNone/>
            </a:pPr>
            <a:r>
              <a:rPr lang="hr-HR" sz="2800" dirty="0"/>
              <a:t>Dijak (engl. DIAC, diode </a:t>
            </a:r>
            <a:r>
              <a:rPr lang="hr-HR" sz="2800" dirty="0" err="1"/>
              <a:t>alternating</a:t>
            </a:r>
            <a:r>
              <a:rPr lang="hr-HR" sz="2800" dirty="0"/>
              <a:t> </a:t>
            </a:r>
            <a:r>
              <a:rPr lang="hr-HR" sz="2800" dirty="0" err="1"/>
              <a:t>current</a:t>
            </a:r>
            <a:r>
              <a:rPr lang="hr-HR" sz="2800" dirty="0"/>
              <a:t> </a:t>
            </a:r>
            <a:r>
              <a:rPr lang="hr-HR" sz="2800" dirty="0" err="1"/>
              <a:t>switch</a:t>
            </a:r>
            <a:r>
              <a:rPr lang="hr-HR" sz="2800" dirty="0"/>
              <a:t>) ili dvosmjerni diodni tiristor sličnih je svojstava četveroslojnoj diodi. Razlikuju se od četveroslojne diode po tome što može propuštati struju u oba smjera. Obično se njegovi izvodi označuju slovima A</a:t>
            </a:r>
            <a:r>
              <a:rPr lang="hr-HR" sz="2000" dirty="0"/>
              <a:t>1</a:t>
            </a:r>
            <a:r>
              <a:rPr lang="hr-HR" sz="2800" dirty="0"/>
              <a:t> i A</a:t>
            </a:r>
            <a:r>
              <a:rPr lang="hr-HR" sz="2000" dirty="0"/>
              <a:t>2</a:t>
            </a:r>
            <a:r>
              <a:rPr lang="hr-HR" sz="2800" dirty="0"/>
              <a:t>. Upotrebljava se za dobivanje </a:t>
            </a:r>
            <a:r>
              <a:rPr lang="hr-HR" sz="2800" dirty="0" err="1"/>
              <a:t>okidnih</a:t>
            </a:r>
            <a:r>
              <a:rPr lang="hr-HR" sz="2800" dirty="0"/>
              <a:t> impulsa u spojevima za regulaciju struje.  </a:t>
            </a:r>
          </a:p>
        </p:txBody>
      </p:sp>
      <p:sp>
        <p:nvSpPr>
          <p:cNvPr id="5" name="TekstniOkvir 4"/>
          <p:cNvSpPr txBox="1"/>
          <p:nvPr/>
        </p:nvSpPr>
        <p:spPr>
          <a:xfrm>
            <a:off x="4291263" y="2969526"/>
            <a:ext cx="7900737" cy="3970318"/>
          </a:xfrm>
          <a:prstGeom prst="rect">
            <a:avLst/>
          </a:prstGeom>
          <a:noFill/>
        </p:spPr>
        <p:txBody>
          <a:bodyPr wrap="square" rtlCol="0">
            <a:spAutoFit/>
          </a:bodyPr>
          <a:lstStyle/>
          <a:p>
            <a:r>
              <a:rPr lang="hr-HR" sz="2800" dirty="0"/>
              <a:t>Najvažnije karakteristične veličine dijaka, koje je potrebno poznavati pri njihovoj uporabi, jesu:</a:t>
            </a:r>
          </a:p>
          <a:p>
            <a:pPr marL="457200" indent="-457200">
              <a:buFont typeface="Wingdings" panose="05000000000000000000" pitchFamily="2" charset="2"/>
              <a:buChar char="Ø"/>
            </a:pPr>
            <a:r>
              <a:rPr lang="hr-HR" sz="2800" dirty="0"/>
              <a:t>prekretni (prijelomni) napon U</a:t>
            </a:r>
            <a:r>
              <a:rPr lang="hr-HR" sz="2000" dirty="0"/>
              <a:t>PR0</a:t>
            </a:r>
            <a:r>
              <a:rPr lang="hr-HR" sz="2800" dirty="0"/>
              <a:t> (U</a:t>
            </a:r>
            <a:r>
              <a:rPr lang="hr-HR" sz="2000" dirty="0"/>
              <a:t>BO</a:t>
            </a:r>
            <a:r>
              <a:rPr lang="hr-HR" sz="2800" dirty="0"/>
              <a:t>) </a:t>
            </a:r>
          </a:p>
          <a:p>
            <a:pPr marL="457200" indent="-457200">
              <a:buFont typeface="Wingdings" panose="05000000000000000000" pitchFamily="2" charset="2"/>
              <a:buChar char="Ø"/>
            </a:pPr>
            <a:r>
              <a:rPr lang="hr-HR" sz="2800" dirty="0"/>
              <a:t>dopuštene vrijednosti struje pri vođenju dijaka I</a:t>
            </a:r>
            <a:r>
              <a:rPr lang="hr-HR" sz="2000" dirty="0"/>
              <a:t>TRM </a:t>
            </a:r>
          </a:p>
          <a:p>
            <a:pPr marL="457200" indent="-457200">
              <a:buFont typeface="Wingdings" panose="05000000000000000000" pitchFamily="2" charset="2"/>
              <a:buChar char="Ø"/>
            </a:pPr>
            <a:r>
              <a:rPr lang="hr-HR" sz="2800" dirty="0"/>
              <a:t>struja držanja I</a:t>
            </a:r>
            <a:r>
              <a:rPr lang="hr-HR" sz="2000" dirty="0"/>
              <a:t>H</a:t>
            </a:r>
            <a:r>
              <a:rPr lang="hr-HR" sz="2800" dirty="0"/>
              <a:t> </a:t>
            </a:r>
          </a:p>
          <a:p>
            <a:pPr marL="457200" indent="-457200">
              <a:buFont typeface="Wingdings" panose="05000000000000000000" pitchFamily="2" charset="2"/>
              <a:buChar char="Ø"/>
            </a:pPr>
            <a:r>
              <a:rPr lang="hr-HR" sz="2800" dirty="0"/>
              <a:t>napon pri vođenju na dijaku U</a:t>
            </a:r>
            <a:r>
              <a:rPr lang="hr-HR" sz="2000" dirty="0"/>
              <a:t>TM</a:t>
            </a:r>
            <a:r>
              <a:rPr lang="hr-HR" sz="2800" dirty="0"/>
              <a:t> </a:t>
            </a:r>
          </a:p>
          <a:p>
            <a:pPr marL="457200" indent="-457200">
              <a:buFont typeface="Wingdings" panose="05000000000000000000" pitchFamily="2" charset="2"/>
              <a:buChar char="Ø"/>
            </a:pPr>
            <a:r>
              <a:rPr lang="hr-HR" sz="2800" dirty="0"/>
              <a:t>temperaturno područje rada (T – temperatura PN-spoja, T</a:t>
            </a:r>
            <a:r>
              <a:rPr lang="hr-HR" sz="2000" dirty="0"/>
              <a:t>A</a:t>
            </a:r>
            <a:r>
              <a:rPr lang="hr-HR" sz="2800" dirty="0"/>
              <a:t> – temperatura okoline)</a:t>
            </a:r>
          </a:p>
          <a:p>
            <a:pPr marL="457200" indent="-457200">
              <a:buFont typeface="Wingdings" panose="05000000000000000000" pitchFamily="2" charset="2"/>
              <a:buChar char="Ø"/>
            </a:pPr>
            <a:r>
              <a:rPr lang="hr-HR" sz="2800" dirty="0"/>
              <a:t>oblik kućišta</a:t>
            </a:r>
          </a:p>
        </p:txBody>
      </p:sp>
      <p:pic>
        <p:nvPicPr>
          <p:cNvPr id="6" name="Picture 65"/>
          <p:cNvPicPr/>
          <p:nvPr/>
        </p:nvPicPr>
        <p:blipFill>
          <a:blip r:embed="rId2" cstate="print"/>
          <a:srcRect/>
          <a:stretch>
            <a:fillRect/>
          </a:stretch>
        </p:blipFill>
        <p:spPr bwMode="auto">
          <a:xfrm>
            <a:off x="1330926" y="3081821"/>
            <a:ext cx="2422926" cy="3575651"/>
          </a:xfrm>
          <a:prstGeom prst="rect">
            <a:avLst/>
          </a:prstGeom>
          <a:noFill/>
        </p:spPr>
      </p:pic>
    </p:spTree>
    <p:extLst>
      <p:ext uri="{BB962C8B-B14F-4D97-AF65-F5344CB8AC3E}">
        <p14:creationId xmlns:p14="http://schemas.microsoft.com/office/powerpoint/2010/main" val="262984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208868"/>
          </a:xfrm>
        </p:spPr>
        <p:txBody>
          <a:bodyPr>
            <a:normAutofit fontScale="90000"/>
          </a:bodyPr>
          <a:lstStyle/>
          <a:p>
            <a:r>
              <a:rPr lang="hr-HR" dirty="0" err="1"/>
              <a:t>DIjak</a:t>
            </a:r>
            <a:endParaRPr lang="hr-HR" dirty="0"/>
          </a:p>
        </p:txBody>
      </p:sp>
      <p:sp>
        <p:nvSpPr>
          <p:cNvPr id="3" name="Rezervirano mjesto sadržaja 2"/>
          <p:cNvSpPr>
            <a:spLocks noGrp="1"/>
          </p:cNvSpPr>
          <p:nvPr>
            <p:ph idx="1"/>
          </p:nvPr>
        </p:nvSpPr>
        <p:spPr>
          <a:xfrm>
            <a:off x="1024128" y="985467"/>
            <a:ext cx="11031514" cy="1126370"/>
          </a:xfrm>
        </p:spPr>
        <p:txBody>
          <a:bodyPr>
            <a:noAutofit/>
          </a:bodyPr>
          <a:lstStyle/>
          <a:p>
            <a:r>
              <a:rPr lang="hr-HR" sz="2800" dirty="0"/>
              <a:t>Prema konstrukciji i obliku strujno-naponske karakteristike razlikujemo dva tipa: dijak s pet slojeva (engl. </a:t>
            </a:r>
            <a:r>
              <a:rPr lang="hr-HR" sz="2800" dirty="0" err="1"/>
              <a:t>bidirectional</a:t>
            </a:r>
            <a:r>
              <a:rPr lang="hr-HR" sz="2800" dirty="0"/>
              <a:t> diode) i dijak s tri sloja (engl. </a:t>
            </a:r>
            <a:r>
              <a:rPr lang="hr-HR" sz="2800" dirty="0" err="1"/>
              <a:t>bidirectional</a:t>
            </a:r>
            <a:r>
              <a:rPr lang="hr-HR" sz="2800" dirty="0"/>
              <a:t> </a:t>
            </a:r>
            <a:r>
              <a:rPr lang="hr-HR" sz="2800" dirty="0" err="1"/>
              <a:t>thyristor</a:t>
            </a:r>
            <a:r>
              <a:rPr lang="hr-HR" sz="2800" dirty="0"/>
              <a:t> diode).</a:t>
            </a:r>
            <a:endParaRPr lang="en-CA" sz="2800" dirty="0"/>
          </a:p>
        </p:txBody>
      </p:sp>
      <p:sp>
        <p:nvSpPr>
          <p:cNvPr id="5" name="TekstniOkvir 4"/>
          <p:cNvSpPr txBox="1"/>
          <p:nvPr/>
        </p:nvSpPr>
        <p:spPr>
          <a:xfrm>
            <a:off x="5197644" y="2303220"/>
            <a:ext cx="6914146" cy="2677656"/>
          </a:xfrm>
          <a:prstGeom prst="rect">
            <a:avLst/>
          </a:prstGeom>
          <a:noFill/>
        </p:spPr>
        <p:txBody>
          <a:bodyPr wrap="square" rtlCol="0">
            <a:spAutoFit/>
          </a:bodyPr>
          <a:lstStyle/>
          <a:p>
            <a:r>
              <a:rPr lang="hr-HR" sz="2800" dirty="0"/>
              <a:t>Vrijednost prekretnog napona i napona držanja kod dijaka s pet slojeva odgovaraju vrijednostima kao kod četveroslojne diode. Prekretni napon kod dijaka s tri sloja iznosi između 20 V i 40 V. Razlika između prekretnog napona i napona držanja iznosi oko 10 V.</a:t>
            </a:r>
          </a:p>
        </p:txBody>
      </p:sp>
      <p:pic>
        <p:nvPicPr>
          <p:cNvPr id="7" name="Picture 6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85" y="2303220"/>
            <a:ext cx="4712736" cy="4106778"/>
          </a:xfrm>
          <a:prstGeom prst="rect">
            <a:avLst/>
          </a:prstGeom>
          <a:noFill/>
          <a:ln w="9525">
            <a:noFill/>
            <a:miter lim="800000"/>
            <a:headEnd/>
            <a:tailEnd/>
          </a:ln>
        </p:spPr>
      </p:pic>
    </p:spTree>
    <p:extLst>
      <p:ext uri="{BB962C8B-B14F-4D97-AF65-F5344CB8AC3E}">
        <p14:creationId xmlns:p14="http://schemas.microsoft.com/office/powerpoint/2010/main" val="683259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emplate>Integral</Template>
  <TotalTime>88</TotalTime>
  <Words>2729</Words>
  <Application>Microsoft Office PowerPoint</Application>
  <PresentationFormat>Široki zaslon</PresentationFormat>
  <Paragraphs>130</Paragraphs>
  <Slides>35</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35</vt:i4>
      </vt:variant>
    </vt:vector>
  </HeadingPairs>
  <TitlesOfParts>
    <vt:vector size="40" baseType="lpstr">
      <vt:lpstr>Tw Cen MT</vt:lpstr>
      <vt:lpstr>Tw Cen MT Condensed</vt:lpstr>
      <vt:lpstr>Wingdings</vt:lpstr>
      <vt:lpstr>Wingdings 3</vt:lpstr>
      <vt:lpstr>Integral</vt:lpstr>
      <vt:lpstr>tiristori</vt:lpstr>
      <vt:lpstr>PowerPointova prezentacija</vt:lpstr>
      <vt:lpstr>PowerPointova prezentacija</vt:lpstr>
      <vt:lpstr>Četveroslojna dioda</vt:lpstr>
      <vt:lpstr>Četveroslojna dioda</vt:lpstr>
      <vt:lpstr>Četveroslojna dioda</vt:lpstr>
      <vt:lpstr>Četveroslojna dioda</vt:lpstr>
      <vt:lpstr>dijak</vt:lpstr>
      <vt:lpstr>DIjak</vt:lpstr>
      <vt:lpstr>PowerPointova prezentacija</vt:lpstr>
      <vt:lpstr>Scr tiristor</vt:lpstr>
      <vt:lpstr>Scr tiristor</vt:lpstr>
      <vt:lpstr>Scr tiristor</vt:lpstr>
      <vt:lpstr>trijak</vt:lpstr>
      <vt:lpstr>trijak</vt:lpstr>
      <vt:lpstr>GTO tiristor</vt:lpstr>
      <vt:lpstr>Gto tiristor</vt:lpstr>
      <vt:lpstr>DOMAĆA ZADAĆA</vt:lpstr>
      <vt:lpstr>OPTOELEKTRONIČKI ELEMENTI</vt:lpstr>
      <vt:lpstr>PowerPointova prezentacija</vt:lpstr>
      <vt:lpstr>FOTODETEKTORI</vt:lpstr>
      <vt:lpstr>FOTOOTPORNIK</vt:lpstr>
      <vt:lpstr>PowerPointova prezentacija</vt:lpstr>
      <vt:lpstr>FOtodioda</vt:lpstr>
      <vt:lpstr>PowerPointova prezentacija</vt:lpstr>
      <vt:lpstr>fototranzistor</vt:lpstr>
      <vt:lpstr>PowerPointova prezentacija</vt:lpstr>
      <vt:lpstr>fototIRISTOR</vt:lpstr>
      <vt:lpstr>Sunčana ćelija</vt:lpstr>
      <vt:lpstr>SVJETLOSNI IZVORI</vt:lpstr>
      <vt:lpstr>Svjetleća dioda</vt:lpstr>
      <vt:lpstr>PowerPointova prezentacija</vt:lpstr>
      <vt:lpstr>Laserska dioda</vt:lpstr>
      <vt:lpstr>PowerPointova prezentacija</vt:lpstr>
      <vt:lpstr>DOMAĆA ZADAĆA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tiristori</dc:title>
  <dc:creator>Petar</dc:creator>
  <cp:lastModifiedBy>Racunalo1a</cp:lastModifiedBy>
  <cp:revision>13</cp:revision>
  <dcterms:created xsi:type="dcterms:W3CDTF">2016-02-17T08:35:47Z</dcterms:created>
  <dcterms:modified xsi:type="dcterms:W3CDTF">2021-06-08T11:36:25Z</dcterms:modified>
</cp:coreProperties>
</file>