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1" r:id="rId2"/>
    <p:sldId id="322" r:id="rId3"/>
    <p:sldId id="323" r:id="rId4"/>
    <p:sldId id="329" r:id="rId5"/>
    <p:sldId id="324" r:id="rId6"/>
    <p:sldId id="328" r:id="rId7"/>
    <p:sldId id="325" r:id="rId8"/>
    <p:sldId id="327" r:id="rId9"/>
    <p:sldId id="256" r:id="rId10"/>
    <p:sldId id="257" r:id="rId11"/>
    <p:sldId id="259" r:id="rId12"/>
    <p:sldId id="260" r:id="rId13"/>
    <p:sldId id="261" r:id="rId14"/>
    <p:sldId id="262" r:id="rId15"/>
    <p:sldId id="264" r:id="rId16"/>
    <p:sldId id="267" r:id="rId17"/>
    <p:sldId id="263" r:id="rId18"/>
    <p:sldId id="265"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7" r:id="rId37"/>
    <p:sldId id="285" r:id="rId38"/>
    <p:sldId id="333" r:id="rId39"/>
    <p:sldId id="334" r:id="rId40"/>
    <p:sldId id="290" r:id="rId41"/>
    <p:sldId id="335" r:id="rId42"/>
    <p:sldId id="312" r:id="rId43"/>
    <p:sldId id="336" r:id="rId44"/>
    <p:sldId id="317" r:id="rId45"/>
    <p:sldId id="330" r:id="rId46"/>
    <p:sldId id="319" r:id="rId47"/>
    <p:sldId id="337" r:id="rId48"/>
    <p:sldId id="291" r:id="rId49"/>
    <p:sldId id="292" r:id="rId50"/>
    <p:sldId id="293" r:id="rId51"/>
    <p:sldId id="294" r:id="rId52"/>
    <p:sldId id="295" r:id="rId53"/>
    <p:sldId id="296" r:id="rId54"/>
    <p:sldId id="297" r:id="rId55"/>
    <p:sldId id="299" r:id="rId56"/>
    <p:sldId id="301" r:id="rId57"/>
    <p:sldId id="302" r:id="rId58"/>
    <p:sldId id="307" r:id="rId59"/>
    <p:sldId id="303" r:id="rId60"/>
    <p:sldId id="305" r:id="rId61"/>
    <p:sldId id="306" r:id="rId62"/>
    <p:sldId id="308" r:id="rId63"/>
    <p:sldId id="331" r:id="rId64"/>
    <p:sldId id="332"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r-HR" smtClean="0"/>
              <a:t>Uredite stil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r-HR" smtClean="0"/>
              <a:t>Uredite stil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r-HR" smtClean="0"/>
              <a:t>Uredite stil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5A61015F-7CC6-4D0A-9D87-873EA4C304CC}" type="datetimeFigureOut">
              <a:rPr lang="en-US" dirty="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smtClean="0"/>
              <a:t>Uredite stil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24128" y="2967788"/>
            <a:ext cx="4754880" cy="33415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r-HR" smtClean="0"/>
              <a:t>Uredite stilove teksta matrice</a:t>
            </a:r>
          </a:p>
        </p:txBody>
      </p:sp>
      <p:sp>
        <p:nvSpPr>
          <p:cNvPr id="6" name="Content Placeholder 5"/>
          <p:cNvSpPr>
            <a:spLocks noGrp="1"/>
          </p:cNvSpPr>
          <p:nvPr>
            <p:ph sz="quarter" idx="4"/>
          </p:nvPr>
        </p:nvSpPr>
        <p:spPr>
          <a:xfrm>
            <a:off x="5990888" y="2967788"/>
            <a:ext cx="4754880" cy="33415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r-HR" smtClean="0"/>
              <a:t>Uredite stil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5C68B11-C5A8-448C-8CE9-B1A273C79CFC}" type="datetimeFigureOut">
              <a:rPr lang="en-US" dirty="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7616CA0-919D-4A49-9C8A-62FDFB3A5183}" type="datetimeFigureOut">
              <a:rPr lang="en-US" dirty="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10/10/2017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wmf"/><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ELEKTRONIČKI SKLOPOVI</a:t>
            </a:r>
            <a:endParaRPr lang="hr-HR" dirty="0"/>
          </a:p>
        </p:txBody>
      </p:sp>
      <p:sp>
        <p:nvSpPr>
          <p:cNvPr id="3" name="Podnaslov 2"/>
          <p:cNvSpPr>
            <a:spLocks noGrp="1"/>
          </p:cNvSpPr>
          <p:nvPr>
            <p:ph type="subTitle" idx="1"/>
          </p:nvPr>
        </p:nvSpPr>
        <p:spPr/>
        <p:txBody>
          <a:bodyPr/>
          <a:lstStyle/>
          <a:p>
            <a:r>
              <a:rPr lang="hr-HR" dirty="0" smtClean="0"/>
              <a:t>UVODNI SAT</a:t>
            </a:r>
            <a:endParaRPr lang="hr-HR" dirty="0"/>
          </a:p>
        </p:txBody>
      </p:sp>
    </p:spTree>
    <p:extLst>
      <p:ext uri="{BB962C8B-B14F-4D97-AF65-F5344CB8AC3E}">
        <p14:creationId xmlns:p14="http://schemas.microsoft.com/office/powerpoint/2010/main" val="204956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9" y="405245"/>
            <a:ext cx="7964008" cy="5904115"/>
          </a:xfrm>
        </p:spPr>
        <p:txBody>
          <a:bodyPr>
            <a:normAutofit/>
          </a:bodyPr>
          <a:lstStyle/>
          <a:p>
            <a:pPr marL="0" indent="0">
              <a:buNone/>
            </a:pPr>
            <a:r>
              <a:rPr lang="hr-HR" sz="2800" dirty="0" smtClean="0"/>
              <a:t>ELEKTRONIKA je grana znanosti, tehnike i tehnologije, koja se bavi proučavanjem gibanja elektrona.</a:t>
            </a:r>
          </a:p>
          <a:p>
            <a:pPr marL="0" indent="0">
              <a:buNone/>
            </a:pPr>
            <a:r>
              <a:rPr lang="hr-HR" sz="2800" dirty="0" smtClean="0"/>
              <a:t>Moderna elektronika ima svoj početak 1907. godine kada je Lee de </a:t>
            </a:r>
            <a:r>
              <a:rPr lang="hr-HR" sz="2800" dirty="0" err="1" smtClean="0"/>
              <a:t>Forest</a:t>
            </a:r>
            <a:r>
              <a:rPr lang="hr-HR" sz="2800" dirty="0" smtClean="0"/>
              <a:t> prvi uveo kovinsku rešetku u vakuumsku cijev i ostvario upravljanje struje u krugu.</a:t>
            </a:r>
          </a:p>
          <a:p>
            <a:endParaRPr lang="hr-HR" sz="2800" dirty="0" smtClean="0"/>
          </a:p>
          <a:p>
            <a:pPr marL="0" indent="0">
              <a:buNone/>
            </a:pPr>
            <a:r>
              <a:rPr lang="hr-HR" sz="2800" dirty="0" smtClean="0"/>
              <a:t>Danas se u elektroničkim sustavima upravljanje napona i struje ostvaruje poluvodičkim komponentama.</a:t>
            </a:r>
          </a:p>
          <a:p>
            <a:pPr marL="0" indent="0">
              <a:buNone/>
            </a:pPr>
            <a:r>
              <a:rPr lang="hr-HR" sz="2800" dirty="0" smtClean="0"/>
              <a:t>Elektronički sklop je električna mreža sastavljena od elektroničkih komponenata. Te su mreže namijenjene obavljanju elektroničkih funkcija nižeg stupnja složenosti, a mogu biti analogne i digitalne.</a:t>
            </a:r>
            <a:endParaRPr lang="hr-HR" sz="2800" dirty="0"/>
          </a:p>
        </p:txBody>
      </p:sp>
      <p:pic>
        <p:nvPicPr>
          <p:cNvPr id="4" name="Slika 3"/>
          <p:cNvPicPr>
            <a:picLocks noChangeAspect="1"/>
          </p:cNvPicPr>
          <p:nvPr/>
        </p:nvPicPr>
        <p:blipFill>
          <a:blip r:embed="rId2"/>
          <a:stretch>
            <a:fillRect/>
          </a:stretch>
        </p:blipFill>
        <p:spPr>
          <a:xfrm>
            <a:off x="9339695" y="405245"/>
            <a:ext cx="2095500" cy="2914650"/>
          </a:xfrm>
          <a:prstGeom prst="rect">
            <a:avLst/>
          </a:prstGeom>
        </p:spPr>
      </p:pic>
      <p:pic>
        <p:nvPicPr>
          <p:cNvPr id="5" name="Slika 4"/>
          <p:cNvPicPr>
            <a:picLocks noChangeAspect="1"/>
          </p:cNvPicPr>
          <p:nvPr/>
        </p:nvPicPr>
        <p:blipFill>
          <a:blip r:embed="rId3"/>
          <a:stretch>
            <a:fillRect/>
          </a:stretch>
        </p:blipFill>
        <p:spPr>
          <a:xfrm>
            <a:off x="9339695" y="3852863"/>
            <a:ext cx="2095500" cy="1438275"/>
          </a:xfrm>
          <a:prstGeom prst="rect">
            <a:avLst/>
          </a:prstGeom>
        </p:spPr>
      </p:pic>
    </p:spTree>
    <p:extLst>
      <p:ext uri="{BB962C8B-B14F-4D97-AF65-F5344CB8AC3E}">
        <p14:creationId xmlns:p14="http://schemas.microsoft.com/office/powerpoint/2010/main" val="38001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3" end="3"/>
                                            </p:txEl>
                                          </p:spTgt>
                                        </p:tgtEl>
                                        <p:attrNameLst>
                                          <p:attrName>r</p:attrName>
                                        </p:attrNameLst>
                                      </p:cBhvr>
                                    </p:animRot>
                                    <p:animRot by="-240000">
                                      <p:cBhvr>
                                        <p:cTn id="15" dur="200" fill="hold">
                                          <p:stCondLst>
                                            <p:cond delay="200"/>
                                          </p:stCondLst>
                                        </p:cTn>
                                        <p:tgtEl>
                                          <p:spTgt spid="3">
                                            <p:txEl>
                                              <p:pRg st="3" end="3"/>
                                            </p:txEl>
                                          </p:spTgt>
                                        </p:tgtEl>
                                        <p:attrNameLst>
                                          <p:attrName>r</p:attrName>
                                        </p:attrNameLst>
                                      </p:cBhvr>
                                    </p:animRot>
                                    <p:animRot by="240000">
                                      <p:cBhvr>
                                        <p:cTn id="16" dur="200" fill="hold">
                                          <p:stCondLst>
                                            <p:cond delay="400"/>
                                          </p:stCondLst>
                                        </p:cTn>
                                        <p:tgtEl>
                                          <p:spTgt spid="3">
                                            <p:txEl>
                                              <p:pRg st="3" end="3"/>
                                            </p:txEl>
                                          </p:spTgt>
                                        </p:tgtEl>
                                        <p:attrNameLst>
                                          <p:attrName>r</p:attrName>
                                        </p:attrNameLst>
                                      </p:cBhvr>
                                    </p:animRot>
                                    <p:animRot by="-240000">
                                      <p:cBhvr>
                                        <p:cTn id="17" dur="200" fill="hold">
                                          <p:stCondLst>
                                            <p:cond delay="600"/>
                                          </p:stCondLst>
                                        </p:cTn>
                                        <p:tgtEl>
                                          <p:spTgt spid="3">
                                            <p:txEl>
                                              <p:pRg st="3" end="3"/>
                                            </p:txEl>
                                          </p:spTgt>
                                        </p:tgtEl>
                                        <p:attrNameLst>
                                          <p:attrName>r</p:attrName>
                                        </p:attrNameLst>
                                      </p:cBhvr>
                                    </p:animRot>
                                    <p:animRot by="120000">
                                      <p:cBhvr>
                                        <p:cTn id="18" dur="200" fill="hold">
                                          <p:stCondLst>
                                            <p:cond delay="800"/>
                                          </p:stCondLst>
                                        </p:cTn>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3">
                                            <p:txEl>
                                              <p:pRg st="4" end="4"/>
                                            </p:txEl>
                                          </p:spTgt>
                                        </p:tgtEl>
                                        <p:attrNameLst>
                                          <p:attrName>r</p:attrName>
                                        </p:attrNameLst>
                                      </p:cBhvr>
                                    </p:animRot>
                                    <p:animRot by="-240000">
                                      <p:cBhvr>
                                        <p:cTn id="35" dur="200" fill="hold">
                                          <p:stCondLst>
                                            <p:cond delay="200"/>
                                          </p:stCondLst>
                                        </p:cTn>
                                        <p:tgtEl>
                                          <p:spTgt spid="3">
                                            <p:txEl>
                                              <p:pRg st="4" end="4"/>
                                            </p:txEl>
                                          </p:spTgt>
                                        </p:tgtEl>
                                        <p:attrNameLst>
                                          <p:attrName>r</p:attrName>
                                        </p:attrNameLst>
                                      </p:cBhvr>
                                    </p:animRot>
                                    <p:animRot by="240000">
                                      <p:cBhvr>
                                        <p:cTn id="36" dur="200" fill="hold">
                                          <p:stCondLst>
                                            <p:cond delay="400"/>
                                          </p:stCondLst>
                                        </p:cTn>
                                        <p:tgtEl>
                                          <p:spTgt spid="3">
                                            <p:txEl>
                                              <p:pRg st="4" end="4"/>
                                            </p:txEl>
                                          </p:spTgt>
                                        </p:tgtEl>
                                        <p:attrNameLst>
                                          <p:attrName>r</p:attrName>
                                        </p:attrNameLst>
                                      </p:cBhvr>
                                    </p:animRot>
                                    <p:animRot by="-240000">
                                      <p:cBhvr>
                                        <p:cTn id="37" dur="200" fill="hold">
                                          <p:stCondLst>
                                            <p:cond delay="600"/>
                                          </p:stCondLst>
                                        </p:cTn>
                                        <p:tgtEl>
                                          <p:spTgt spid="3">
                                            <p:txEl>
                                              <p:pRg st="4" end="4"/>
                                            </p:txEl>
                                          </p:spTgt>
                                        </p:tgtEl>
                                        <p:attrNameLst>
                                          <p:attrName>r</p:attrName>
                                        </p:attrNameLst>
                                      </p:cBhvr>
                                    </p:animRot>
                                    <p:animRot by="120000">
                                      <p:cBhvr>
                                        <p:cTn id="38"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91470" y="302188"/>
            <a:ext cx="9720072" cy="459813"/>
          </a:xfrm>
        </p:spPr>
        <p:txBody>
          <a:bodyPr>
            <a:normAutofit fontScale="90000"/>
          </a:bodyPr>
          <a:lstStyle/>
          <a:p>
            <a:r>
              <a:rPr lang="hr-HR" dirty="0" smtClean="0"/>
              <a:t>Elektroničke komponente</a:t>
            </a:r>
            <a:endParaRPr lang="hr-HR" dirty="0"/>
          </a:p>
        </p:txBody>
      </p:sp>
      <p:pic>
        <p:nvPicPr>
          <p:cNvPr id="1026" name="Picture 2" descr="http://cdn.wonderfulengineering.com/wp-content/uploads/2014/06/What-is-a-resisto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07" y="1317171"/>
            <a:ext cx="4813674" cy="3189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earningaboutelectronics.com/images/Types-of-capacit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735" y="1848983"/>
            <a:ext cx="32670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baker.co.uk/images/products/coil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102" y="3951059"/>
            <a:ext cx="1825625" cy="1445287"/>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5"/>
          <a:stretch>
            <a:fillRect/>
          </a:stretch>
        </p:blipFill>
        <p:spPr>
          <a:xfrm>
            <a:off x="2811272" y="1109887"/>
            <a:ext cx="6691995" cy="5154460"/>
          </a:xfrm>
          <a:prstGeom prst="rect">
            <a:avLst/>
          </a:prstGeom>
        </p:spPr>
      </p:pic>
      <p:pic>
        <p:nvPicPr>
          <p:cNvPr id="4" name="Slika 3"/>
          <p:cNvPicPr>
            <a:picLocks noChangeAspect="1"/>
          </p:cNvPicPr>
          <p:nvPr/>
        </p:nvPicPr>
        <p:blipFill>
          <a:blip r:embed="rId6"/>
          <a:stretch>
            <a:fillRect/>
          </a:stretch>
        </p:blipFill>
        <p:spPr>
          <a:xfrm>
            <a:off x="3436096" y="1109887"/>
            <a:ext cx="5762625" cy="5000625"/>
          </a:xfrm>
          <a:prstGeom prst="rect">
            <a:avLst/>
          </a:prstGeom>
        </p:spPr>
      </p:pic>
      <p:pic>
        <p:nvPicPr>
          <p:cNvPr id="5" name="Slika 4"/>
          <p:cNvPicPr>
            <a:picLocks noChangeAspect="1"/>
          </p:cNvPicPr>
          <p:nvPr/>
        </p:nvPicPr>
        <p:blipFill>
          <a:blip r:embed="rId7"/>
          <a:stretch>
            <a:fillRect/>
          </a:stretch>
        </p:blipFill>
        <p:spPr>
          <a:xfrm>
            <a:off x="2234838" y="1109887"/>
            <a:ext cx="7478485" cy="4907756"/>
          </a:xfrm>
          <a:prstGeom prst="rect">
            <a:avLst/>
          </a:prstGeom>
        </p:spPr>
      </p:pic>
      <p:pic>
        <p:nvPicPr>
          <p:cNvPr id="6" name="Slika 5"/>
          <p:cNvPicPr>
            <a:picLocks noChangeAspect="1"/>
          </p:cNvPicPr>
          <p:nvPr/>
        </p:nvPicPr>
        <p:blipFill>
          <a:blip r:embed="rId8"/>
          <a:stretch>
            <a:fillRect/>
          </a:stretch>
        </p:blipFill>
        <p:spPr>
          <a:xfrm>
            <a:off x="1300755" y="1046390"/>
            <a:ext cx="5238750" cy="3486150"/>
          </a:xfrm>
          <a:prstGeom prst="rect">
            <a:avLst/>
          </a:prstGeom>
        </p:spPr>
      </p:pic>
      <p:pic>
        <p:nvPicPr>
          <p:cNvPr id="7" name="Slika 6"/>
          <p:cNvPicPr>
            <a:picLocks noChangeAspect="1"/>
          </p:cNvPicPr>
          <p:nvPr/>
        </p:nvPicPr>
        <p:blipFill>
          <a:blip r:embed="rId9"/>
          <a:stretch>
            <a:fillRect/>
          </a:stretch>
        </p:blipFill>
        <p:spPr>
          <a:xfrm>
            <a:off x="6903196" y="2319806"/>
            <a:ext cx="4591050" cy="3990975"/>
          </a:xfrm>
          <a:prstGeom prst="rect">
            <a:avLst/>
          </a:prstGeom>
        </p:spPr>
      </p:pic>
    </p:spTree>
    <p:extLst>
      <p:ext uri="{BB962C8B-B14F-4D97-AF65-F5344CB8AC3E}">
        <p14:creationId xmlns:p14="http://schemas.microsoft.com/office/powerpoint/2010/main" val="27136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10" presetClass="exit" presetSubtype="0" fill="hold" nodeType="with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30"/>
                                        </p:tgtEl>
                                      </p:cBhvr>
                                    </p:animEffect>
                                    <p:set>
                                      <p:cBhvr>
                                        <p:cTn id="31" dur="1" fill="hold">
                                          <p:stCondLst>
                                            <p:cond delay="499"/>
                                          </p:stCondLst>
                                        </p:cTn>
                                        <p:tgtEl>
                                          <p:spTgt spid="10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par>
                                <p:cTn id="53" presetID="6"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circle(in)">
                                      <p:cBhvr>
                                        <p:cTn id="55" dur="2000"/>
                                        <p:tgtEl>
                                          <p:spTgt spid="7"/>
                                        </p:tgtEl>
                                      </p:cBhvr>
                                    </p:animEffect>
                                  </p:childTnLst>
                                </p:cTn>
                              </p:par>
                              <p:par>
                                <p:cTn id="56" presetID="10" presetClass="exit" presetSubtype="0" fill="hold"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POLUVODIČI</a:t>
            </a:r>
            <a:endParaRPr lang="hr-HR" dirty="0"/>
          </a:p>
        </p:txBody>
      </p:sp>
      <p:sp>
        <p:nvSpPr>
          <p:cNvPr id="3" name="Rezervirano mjesto teksta 2"/>
          <p:cNvSpPr>
            <a:spLocks noGrp="1"/>
          </p:cNvSpPr>
          <p:nvPr>
            <p:ph type="body"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2783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317241"/>
            <a:ext cx="10713782" cy="6251510"/>
          </a:xfrm>
        </p:spPr>
        <p:txBody>
          <a:bodyPr>
            <a:noAutofit/>
          </a:bodyPr>
          <a:lstStyle/>
          <a:p>
            <a:pPr marL="0" indent="0" algn="just">
              <a:buNone/>
            </a:pPr>
            <a:r>
              <a:rPr lang="hr-HR" sz="2800" dirty="0"/>
              <a:t>Čisti poluvodiči su relativno dobri </a:t>
            </a:r>
            <a:r>
              <a:rPr lang="hr-HR" sz="2800" dirty="0" smtClean="0"/>
              <a:t>izolatori </a:t>
            </a:r>
            <a:r>
              <a:rPr lang="hr-HR" sz="2800" dirty="0"/>
              <a:t>u usporedbi s metalima, iako ni približno dobar kao pravi izolator poput </a:t>
            </a:r>
            <a:r>
              <a:rPr lang="hr-HR" sz="2800" dirty="0" smtClean="0"/>
              <a:t>npr. stakla</a:t>
            </a:r>
            <a:r>
              <a:rPr lang="hr-HR" sz="2800" dirty="0"/>
              <a:t>. </a:t>
            </a:r>
            <a:endParaRPr lang="hr-HR" sz="2800" dirty="0" smtClean="0"/>
          </a:p>
          <a:p>
            <a:pPr marL="0" indent="0" algn="just">
              <a:buNone/>
            </a:pPr>
            <a:endParaRPr lang="hr-HR" sz="2800" dirty="0"/>
          </a:p>
          <a:p>
            <a:pPr marL="0" indent="0" algn="just">
              <a:buNone/>
            </a:pPr>
            <a:endParaRPr lang="hr-HR" sz="2800" dirty="0" smtClean="0"/>
          </a:p>
          <a:p>
            <a:pPr marL="0" indent="0" algn="just">
              <a:buNone/>
            </a:pPr>
            <a:endParaRPr lang="hr-HR" sz="2800" dirty="0"/>
          </a:p>
          <a:p>
            <a:pPr marL="0" indent="0" algn="just">
              <a:buNone/>
            </a:pPr>
            <a:endParaRPr lang="hr-HR" sz="2800" dirty="0" smtClean="0"/>
          </a:p>
          <a:p>
            <a:pPr marL="0" indent="0" algn="just">
              <a:buNone/>
            </a:pPr>
            <a:r>
              <a:rPr lang="hr-HR" sz="2800" dirty="0" smtClean="0"/>
              <a:t>Čisti poluvodički materijali  ne vode dobro struju jer im je broj slobodnih elektrona u vodljivom pojasu ograničen. Zato je otpor poluvodiča znatno veći od otpora vodiča.</a:t>
            </a:r>
          </a:p>
          <a:p>
            <a:pPr marL="0" indent="0" algn="just">
              <a:buNone/>
            </a:pPr>
            <a:r>
              <a:rPr lang="hr-HR" sz="2800" dirty="0"/>
              <a:t>Da bi se koristio u poluvodičkim proizvodima, </a:t>
            </a:r>
            <a:r>
              <a:rPr lang="hr-HR" sz="2800" dirty="0" smtClean="0"/>
              <a:t>intrinzični </a:t>
            </a:r>
            <a:r>
              <a:rPr lang="hr-HR" sz="2800" dirty="0"/>
              <a:t>poluvodič (čisti </a:t>
            </a:r>
            <a:r>
              <a:rPr lang="hr-HR" sz="2800" dirty="0" err="1"/>
              <a:t>nedopirani</a:t>
            </a:r>
            <a:r>
              <a:rPr lang="hr-HR" sz="2800" dirty="0"/>
              <a:t> poluvodič) mora imati više od jednog nečistog atoma u 10 milijardi atoma poluvodiča. Analogno tome kao da imamo zrno soli nečistoće u vagonu šećera. </a:t>
            </a:r>
          </a:p>
          <a:p>
            <a:pPr marL="0" indent="0">
              <a:buNone/>
            </a:pPr>
            <a:endParaRPr lang="hr-HR" sz="2400" dirty="0"/>
          </a:p>
        </p:txBody>
      </p:sp>
      <p:pic>
        <p:nvPicPr>
          <p:cNvPr id="4" name="Slika 3"/>
          <p:cNvPicPr>
            <a:picLocks noChangeAspect="1"/>
          </p:cNvPicPr>
          <p:nvPr/>
        </p:nvPicPr>
        <p:blipFill>
          <a:blip r:embed="rId2"/>
          <a:stretch>
            <a:fillRect/>
          </a:stretch>
        </p:blipFill>
        <p:spPr>
          <a:xfrm>
            <a:off x="139524" y="1225642"/>
            <a:ext cx="2284150" cy="1621677"/>
          </a:xfrm>
          <a:prstGeom prst="rect">
            <a:avLst/>
          </a:prstGeom>
        </p:spPr>
      </p:pic>
      <p:pic>
        <p:nvPicPr>
          <p:cNvPr id="5" name="Slika 4"/>
          <p:cNvPicPr>
            <a:picLocks noChangeAspect="1"/>
          </p:cNvPicPr>
          <p:nvPr/>
        </p:nvPicPr>
        <p:blipFill>
          <a:blip r:embed="rId3"/>
          <a:stretch>
            <a:fillRect/>
          </a:stretch>
        </p:blipFill>
        <p:spPr>
          <a:xfrm>
            <a:off x="2273193" y="1275938"/>
            <a:ext cx="1524132" cy="1505843"/>
          </a:xfrm>
          <a:prstGeom prst="rect">
            <a:avLst/>
          </a:prstGeom>
        </p:spPr>
      </p:pic>
      <p:pic>
        <p:nvPicPr>
          <p:cNvPr id="6" name="Slika 5"/>
          <p:cNvPicPr>
            <a:picLocks noChangeAspect="1"/>
          </p:cNvPicPr>
          <p:nvPr/>
        </p:nvPicPr>
        <p:blipFill>
          <a:blip r:embed="rId4"/>
          <a:stretch>
            <a:fillRect/>
          </a:stretch>
        </p:blipFill>
        <p:spPr>
          <a:xfrm>
            <a:off x="3886005" y="1225642"/>
            <a:ext cx="2383743" cy="1530229"/>
          </a:xfrm>
          <a:prstGeom prst="rect">
            <a:avLst/>
          </a:prstGeom>
        </p:spPr>
      </p:pic>
      <p:pic>
        <p:nvPicPr>
          <p:cNvPr id="7" name="Slika 6"/>
          <p:cNvPicPr>
            <a:picLocks noChangeAspect="1"/>
          </p:cNvPicPr>
          <p:nvPr/>
        </p:nvPicPr>
        <p:blipFill>
          <a:blip r:embed="rId5"/>
          <a:stretch>
            <a:fillRect/>
          </a:stretch>
        </p:blipFill>
        <p:spPr>
          <a:xfrm>
            <a:off x="6358428" y="1225642"/>
            <a:ext cx="1883827" cy="1572904"/>
          </a:xfrm>
          <a:prstGeom prst="rect">
            <a:avLst/>
          </a:prstGeom>
        </p:spPr>
      </p:pic>
      <p:pic>
        <p:nvPicPr>
          <p:cNvPr id="8" name="Slika 7"/>
          <p:cNvPicPr>
            <a:picLocks noChangeAspect="1"/>
          </p:cNvPicPr>
          <p:nvPr/>
        </p:nvPicPr>
        <p:blipFill>
          <a:blip r:embed="rId6"/>
          <a:stretch>
            <a:fillRect/>
          </a:stretch>
        </p:blipFill>
        <p:spPr>
          <a:xfrm>
            <a:off x="8330935" y="1225642"/>
            <a:ext cx="2103302" cy="1621677"/>
          </a:xfrm>
          <a:prstGeom prst="rect">
            <a:avLst/>
          </a:prstGeom>
        </p:spPr>
      </p:pic>
      <p:pic>
        <p:nvPicPr>
          <p:cNvPr id="9" name="Slika 8"/>
          <p:cNvPicPr>
            <a:picLocks noChangeAspect="1"/>
          </p:cNvPicPr>
          <p:nvPr/>
        </p:nvPicPr>
        <p:blipFill>
          <a:blip r:embed="rId7"/>
          <a:stretch>
            <a:fillRect/>
          </a:stretch>
        </p:blipFill>
        <p:spPr>
          <a:xfrm>
            <a:off x="10420464" y="1225642"/>
            <a:ext cx="1600698" cy="1606436"/>
          </a:xfrm>
          <a:prstGeom prst="rect">
            <a:avLst/>
          </a:prstGeom>
        </p:spPr>
      </p:pic>
      <p:sp>
        <p:nvSpPr>
          <p:cNvPr id="10" name="TekstniOkvir 9"/>
          <p:cNvSpPr txBox="1"/>
          <p:nvPr/>
        </p:nvSpPr>
        <p:spPr>
          <a:xfrm>
            <a:off x="671379" y="3069147"/>
            <a:ext cx="769763" cy="369332"/>
          </a:xfrm>
          <a:prstGeom prst="rect">
            <a:avLst/>
          </a:prstGeom>
          <a:noFill/>
        </p:spPr>
        <p:txBody>
          <a:bodyPr wrap="none" rtlCol="0">
            <a:spAutoFit/>
          </a:bodyPr>
          <a:lstStyle/>
          <a:p>
            <a:r>
              <a:rPr lang="hr-HR" dirty="0" smtClean="0"/>
              <a:t>SILICIJ</a:t>
            </a:r>
            <a:endParaRPr lang="hr-HR" dirty="0"/>
          </a:p>
        </p:txBody>
      </p:sp>
      <p:sp>
        <p:nvSpPr>
          <p:cNvPr id="11" name="TekstniOkvir 10"/>
          <p:cNvSpPr txBox="1"/>
          <p:nvPr/>
        </p:nvSpPr>
        <p:spPr>
          <a:xfrm>
            <a:off x="2440384" y="3069147"/>
            <a:ext cx="1189749" cy="369332"/>
          </a:xfrm>
          <a:prstGeom prst="rect">
            <a:avLst/>
          </a:prstGeom>
          <a:noFill/>
        </p:spPr>
        <p:txBody>
          <a:bodyPr wrap="none" rtlCol="0">
            <a:spAutoFit/>
          </a:bodyPr>
          <a:lstStyle/>
          <a:p>
            <a:r>
              <a:rPr lang="hr-HR" dirty="0" smtClean="0"/>
              <a:t>GERMANIJ</a:t>
            </a:r>
            <a:endParaRPr lang="hr-HR" dirty="0"/>
          </a:p>
        </p:txBody>
      </p:sp>
      <p:sp>
        <p:nvSpPr>
          <p:cNvPr id="12" name="TekstniOkvir 11"/>
          <p:cNvSpPr txBox="1"/>
          <p:nvPr/>
        </p:nvSpPr>
        <p:spPr>
          <a:xfrm>
            <a:off x="4781160" y="3069147"/>
            <a:ext cx="593432" cy="369332"/>
          </a:xfrm>
          <a:prstGeom prst="rect">
            <a:avLst/>
          </a:prstGeom>
          <a:noFill/>
        </p:spPr>
        <p:txBody>
          <a:bodyPr wrap="none" rtlCol="0">
            <a:spAutoFit/>
          </a:bodyPr>
          <a:lstStyle/>
          <a:p>
            <a:r>
              <a:rPr lang="hr-HR" dirty="0" smtClean="0"/>
              <a:t>BOR</a:t>
            </a:r>
            <a:endParaRPr lang="hr-HR" dirty="0"/>
          </a:p>
        </p:txBody>
      </p:sp>
      <p:sp>
        <p:nvSpPr>
          <p:cNvPr id="13" name="TekstniOkvir 12"/>
          <p:cNvSpPr txBox="1"/>
          <p:nvPr/>
        </p:nvSpPr>
        <p:spPr>
          <a:xfrm>
            <a:off x="6858553" y="3069147"/>
            <a:ext cx="883575" cy="369332"/>
          </a:xfrm>
          <a:prstGeom prst="rect">
            <a:avLst/>
          </a:prstGeom>
          <a:noFill/>
        </p:spPr>
        <p:txBody>
          <a:bodyPr wrap="none" rtlCol="0">
            <a:spAutoFit/>
          </a:bodyPr>
          <a:lstStyle/>
          <a:p>
            <a:r>
              <a:rPr lang="hr-HR" dirty="0" smtClean="0"/>
              <a:t>SELENIJ</a:t>
            </a:r>
            <a:endParaRPr lang="hr-HR" dirty="0"/>
          </a:p>
        </p:txBody>
      </p:sp>
      <p:sp>
        <p:nvSpPr>
          <p:cNvPr id="14" name="TekstniOkvir 13"/>
          <p:cNvSpPr txBox="1"/>
          <p:nvPr/>
        </p:nvSpPr>
        <p:spPr>
          <a:xfrm>
            <a:off x="8949134" y="3073786"/>
            <a:ext cx="866904" cy="369332"/>
          </a:xfrm>
          <a:prstGeom prst="rect">
            <a:avLst/>
          </a:prstGeom>
          <a:noFill/>
        </p:spPr>
        <p:txBody>
          <a:bodyPr wrap="none" rtlCol="0">
            <a:spAutoFit/>
          </a:bodyPr>
          <a:lstStyle/>
          <a:p>
            <a:r>
              <a:rPr lang="hr-HR" dirty="0" smtClean="0"/>
              <a:t>TELURIJ</a:t>
            </a:r>
            <a:endParaRPr lang="hr-HR" dirty="0"/>
          </a:p>
        </p:txBody>
      </p:sp>
      <p:sp>
        <p:nvSpPr>
          <p:cNvPr id="15" name="TekstniOkvir 14"/>
          <p:cNvSpPr txBox="1"/>
          <p:nvPr/>
        </p:nvSpPr>
        <p:spPr>
          <a:xfrm>
            <a:off x="10855969" y="3069147"/>
            <a:ext cx="729687" cy="369332"/>
          </a:xfrm>
          <a:prstGeom prst="rect">
            <a:avLst/>
          </a:prstGeom>
          <a:noFill/>
        </p:spPr>
        <p:txBody>
          <a:bodyPr wrap="none" rtlCol="0">
            <a:spAutoFit/>
          </a:bodyPr>
          <a:lstStyle/>
          <a:p>
            <a:r>
              <a:rPr lang="hr-HR" dirty="0" smtClean="0"/>
              <a:t>GALIJ</a:t>
            </a:r>
            <a:endParaRPr lang="hr-HR" dirty="0"/>
          </a:p>
        </p:txBody>
      </p:sp>
    </p:spTree>
    <p:extLst>
      <p:ext uri="{BB962C8B-B14F-4D97-AF65-F5344CB8AC3E}">
        <p14:creationId xmlns:p14="http://schemas.microsoft.com/office/powerpoint/2010/main" val="2069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186612"/>
            <a:ext cx="10713782" cy="3490498"/>
          </a:xfrm>
        </p:spPr>
        <p:txBody>
          <a:bodyPr>
            <a:normAutofit/>
          </a:bodyPr>
          <a:lstStyle/>
          <a:p>
            <a:pPr marL="0" indent="0" algn="just">
              <a:buNone/>
            </a:pPr>
            <a:r>
              <a:rPr lang="hr-HR" sz="2800" dirty="0" smtClean="0"/>
              <a:t>Slika (a) </a:t>
            </a:r>
            <a:r>
              <a:rPr lang="hr-HR" sz="2800" dirty="0"/>
              <a:t>prikazuje četiri elektrona u </a:t>
            </a:r>
            <a:r>
              <a:rPr lang="hr-HR" sz="2800" dirty="0" smtClean="0"/>
              <a:t>valentnoj ljuski </a:t>
            </a:r>
            <a:r>
              <a:rPr lang="hr-HR" sz="2800" dirty="0"/>
              <a:t>poluvodiča </a:t>
            </a:r>
            <a:r>
              <a:rPr lang="hr-HR" sz="2800" dirty="0" smtClean="0"/>
              <a:t>što formira </a:t>
            </a:r>
            <a:r>
              <a:rPr lang="hr-HR" sz="2800" dirty="0"/>
              <a:t>kovalentne veze </a:t>
            </a:r>
            <a:r>
              <a:rPr lang="hr-HR" sz="2800" dirty="0" smtClean="0"/>
              <a:t>sa </a:t>
            </a:r>
            <a:r>
              <a:rPr lang="hr-HR" sz="2800" dirty="0"/>
              <a:t>četiri </a:t>
            </a:r>
            <a:r>
              <a:rPr lang="hr-HR" sz="2800" dirty="0" smtClean="0"/>
              <a:t>druga atoma</a:t>
            </a:r>
            <a:r>
              <a:rPr lang="hr-HR" sz="2800" dirty="0"/>
              <a:t>. </a:t>
            </a:r>
            <a:endParaRPr lang="hr-HR" sz="2800" dirty="0" smtClean="0"/>
          </a:p>
          <a:p>
            <a:pPr marL="0" indent="0" algn="just">
              <a:buNone/>
            </a:pPr>
            <a:r>
              <a:rPr lang="hr-HR" sz="2800" dirty="0" smtClean="0"/>
              <a:t>Svi </a:t>
            </a:r>
            <a:r>
              <a:rPr lang="hr-HR" sz="2800" dirty="0"/>
              <a:t>elektroni u atomu su </a:t>
            </a:r>
            <a:r>
              <a:rPr lang="hr-HR" sz="2800" dirty="0" smtClean="0"/>
              <a:t>vezani </a:t>
            </a:r>
            <a:r>
              <a:rPr lang="hr-HR" sz="2800" dirty="0"/>
              <a:t>u četiri </a:t>
            </a:r>
            <a:r>
              <a:rPr lang="hr-HR" sz="2800" dirty="0" smtClean="0"/>
              <a:t>kovalentne veze (par </a:t>
            </a:r>
            <a:r>
              <a:rPr lang="hr-HR" sz="2800" dirty="0"/>
              <a:t>zajedničkih </a:t>
            </a:r>
            <a:r>
              <a:rPr lang="hr-HR" sz="2800" dirty="0" smtClean="0"/>
              <a:t>elektrona). </a:t>
            </a:r>
            <a:r>
              <a:rPr lang="hr-HR" sz="2800" dirty="0"/>
              <a:t>Elektroni nisu </a:t>
            </a:r>
            <a:r>
              <a:rPr lang="hr-HR" sz="2800" dirty="0" smtClean="0"/>
              <a:t>slobodni za kretanje po kristalnoj rešetci. </a:t>
            </a:r>
          </a:p>
          <a:p>
            <a:pPr marL="0" indent="0" algn="just">
              <a:buNone/>
            </a:pPr>
            <a:r>
              <a:rPr lang="hr-HR" sz="2800" dirty="0" smtClean="0"/>
              <a:t>Dakle, čisti poluvodiči </a:t>
            </a:r>
            <a:r>
              <a:rPr lang="hr-HR" sz="2800" dirty="0"/>
              <a:t>su relativno dobri izolatori u odnosu na metale</a:t>
            </a:r>
            <a:r>
              <a:rPr lang="hr-HR" sz="3000" dirty="0"/>
              <a:t>.</a:t>
            </a:r>
          </a:p>
          <a:p>
            <a:endParaRPr lang="hr-HR" dirty="0"/>
          </a:p>
        </p:txBody>
      </p:sp>
      <p:pic>
        <p:nvPicPr>
          <p:cNvPr id="5" name="Slika 4"/>
          <p:cNvPicPr>
            <a:picLocks noChangeAspect="1"/>
          </p:cNvPicPr>
          <p:nvPr/>
        </p:nvPicPr>
        <p:blipFill>
          <a:blip r:embed="rId2"/>
          <a:stretch>
            <a:fillRect/>
          </a:stretch>
        </p:blipFill>
        <p:spPr>
          <a:xfrm>
            <a:off x="2385164" y="3407501"/>
            <a:ext cx="7991710" cy="3173179"/>
          </a:xfrm>
          <a:prstGeom prst="rect">
            <a:avLst/>
          </a:prstGeom>
        </p:spPr>
      </p:pic>
    </p:spTree>
    <p:extLst>
      <p:ext uri="{BB962C8B-B14F-4D97-AF65-F5344CB8AC3E}">
        <p14:creationId xmlns:p14="http://schemas.microsoft.com/office/powerpoint/2010/main" val="25255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186612"/>
            <a:ext cx="10975039" cy="3490498"/>
          </a:xfrm>
        </p:spPr>
        <p:txBody>
          <a:bodyPr>
            <a:normAutofit/>
          </a:bodyPr>
          <a:lstStyle/>
          <a:p>
            <a:pPr marL="0" indent="0" algn="just">
              <a:buNone/>
            </a:pPr>
            <a:r>
              <a:rPr lang="hr-HR" sz="2800" dirty="0" smtClean="0"/>
              <a:t>Toplinska </a:t>
            </a:r>
            <a:r>
              <a:rPr lang="hr-HR" sz="2800" dirty="0"/>
              <a:t>energije ponekad može osloboditi elektron iz kristalne rešetke, kao na slici </a:t>
            </a:r>
            <a:r>
              <a:rPr lang="hr-HR" sz="2800" dirty="0" smtClean="0"/>
              <a:t>(b</a:t>
            </a:r>
            <a:r>
              <a:rPr lang="hr-HR" sz="2800" dirty="0"/>
              <a:t>). Ovaj elektron je </a:t>
            </a:r>
            <a:r>
              <a:rPr lang="hr-HR" sz="2800" dirty="0" smtClean="0"/>
              <a:t>slobodan </a:t>
            </a:r>
            <a:r>
              <a:rPr lang="hr-HR" sz="2800" dirty="0"/>
              <a:t>za provođenje oko kristalne rešetke. Kada je oslobođen elektron, </a:t>
            </a:r>
            <a:r>
              <a:rPr lang="hr-HR" sz="2800" dirty="0" smtClean="0"/>
              <a:t>ostavlja </a:t>
            </a:r>
            <a:r>
              <a:rPr lang="hr-HR" sz="2800" dirty="0"/>
              <a:t>prazno mjesto s pozitivnim nabojem na kristalne rešetke poznat kao </a:t>
            </a:r>
            <a:r>
              <a:rPr lang="hr-HR" sz="2800" dirty="0" smtClean="0"/>
              <a:t>šupljina. </a:t>
            </a:r>
            <a:r>
              <a:rPr lang="hr-HR" sz="2800" dirty="0"/>
              <a:t>Ovaj otvor nije učvršćen na </a:t>
            </a:r>
            <a:r>
              <a:rPr lang="hr-HR" sz="2800" dirty="0" smtClean="0"/>
              <a:t>rešetci; može se slobodno </a:t>
            </a:r>
            <a:r>
              <a:rPr lang="hr-HR" sz="2800" dirty="0"/>
              <a:t>kretati. </a:t>
            </a:r>
            <a:endParaRPr lang="hr-HR" sz="2800" dirty="0" smtClean="0"/>
          </a:p>
          <a:p>
            <a:pPr marL="0" indent="0" algn="just">
              <a:buNone/>
            </a:pPr>
            <a:r>
              <a:rPr lang="hr-HR" sz="2800" dirty="0" smtClean="0"/>
              <a:t>Slobodni elektron </a:t>
            </a:r>
            <a:r>
              <a:rPr lang="hr-HR" sz="2800" dirty="0"/>
              <a:t>i </a:t>
            </a:r>
            <a:r>
              <a:rPr lang="hr-HR" sz="2800" dirty="0" smtClean="0"/>
              <a:t>šupljina zajedno </a:t>
            </a:r>
            <a:r>
              <a:rPr lang="hr-HR" sz="2800" dirty="0"/>
              <a:t>doprinose </a:t>
            </a:r>
            <a:r>
              <a:rPr lang="hr-HR" sz="2800" dirty="0" smtClean="0"/>
              <a:t>provođenju kristalne rešetke. </a:t>
            </a:r>
            <a:r>
              <a:rPr lang="hr-HR" sz="2800" dirty="0"/>
              <a:t>To </a:t>
            </a:r>
            <a:r>
              <a:rPr lang="hr-HR" sz="2800" dirty="0" smtClean="0"/>
              <a:t>je tako sve dok slobodan elektron ne upadne </a:t>
            </a:r>
            <a:r>
              <a:rPr lang="hr-HR" sz="2800" dirty="0"/>
              <a:t>u </a:t>
            </a:r>
            <a:r>
              <a:rPr lang="hr-HR" sz="2800" dirty="0" smtClean="0"/>
              <a:t>šupljinu. </a:t>
            </a:r>
            <a:r>
              <a:rPr lang="hr-HR" sz="2800" dirty="0"/>
              <a:t>To se </a:t>
            </a:r>
            <a:r>
              <a:rPr lang="hr-HR" sz="2800" dirty="0" smtClean="0"/>
              <a:t>naziva REKOMBINACIJA. </a:t>
            </a:r>
            <a:endParaRPr lang="hr-HR" sz="2000" dirty="0"/>
          </a:p>
        </p:txBody>
      </p:sp>
      <p:pic>
        <p:nvPicPr>
          <p:cNvPr id="5" name="Slika 4"/>
          <p:cNvPicPr>
            <a:picLocks noChangeAspect="1"/>
          </p:cNvPicPr>
          <p:nvPr/>
        </p:nvPicPr>
        <p:blipFill>
          <a:blip r:embed="rId2"/>
          <a:stretch>
            <a:fillRect/>
          </a:stretch>
        </p:blipFill>
        <p:spPr>
          <a:xfrm>
            <a:off x="2385164" y="3407501"/>
            <a:ext cx="7991710" cy="3173179"/>
          </a:xfrm>
          <a:prstGeom prst="rect">
            <a:avLst/>
          </a:prstGeom>
        </p:spPr>
      </p:pic>
    </p:spTree>
    <p:extLst>
      <p:ext uri="{BB962C8B-B14F-4D97-AF65-F5344CB8AC3E}">
        <p14:creationId xmlns:p14="http://schemas.microsoft.com/office/powerpoint/2010/main" val="30905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80112" y="774441"/>
            <a:ext cx="10583154" cy="5383763"/>
          </a:xfrm>
        </p:spPr>
        <p:txBody>
          <a:bodyPr>
            <a:normAutofit/>
          </a:bodyPr>
          <a:lstStyle/>
          <a:p>
            <a:pPr marL="0" indent="0" algn="just">
              <a:buNone/>
            </a:pPr>
            <a:r>
              <a:rPr lang="hr-HR" sz="2800" dirty="0"/>
              <a:t>Ako </a:t>
            </a:r>
            <a:r>
              <a:rPr lang="hr-HR" sz="2800" dirty="0" smtClean="0"/>
              <a:t>dovedemo vanjsko </a:t>
            </a:r>
            <a:r>
              <a:rPr lang="hr-HR" sz="2800" dirty="0"/>
              <a:t>električno polje </a:t>
            </a:r>
            <a:r>
              <a:rPr lang="hr-HR" sz="2800" dirty="0" smtClean="0"/>
              <a:t>na </a:t>
            </a:r>
            <a:r>
              <a:rPr lang="hr-HR" sz="2800" dirty="0"/>
              <a:t>poluvodič, </a:t>
            </a:r>
            <a:r>
              <a:rPr lang="hr-HR" sz="2800" dirty="0" smtClean="0"/>
              <a:t>elektron i šupljina provodit će u </a:t>
            </a:r>
            <a:r>
              <a:rPr lang="hr-HR" sz="2800" dirty="0"/>
              <a:t>suprotnim smjerovima. Povećanje temperature povećava broj elektrona i </a:t>
            </a:r>
            <a:r>
              <a:rPr lang="hr-HR" sz="2800" dirty="0" smtClean="0"/>
              <a:t>šupljina, a samim time smanjuje otpor poluvodiča. </a:t>
            </a:r>
          </a:p>
          <a:p>
            <a:pPr marL="0" indent="0" algn="just">
              <a:buNone/>
            </a:pPr>
            <a:r>
              <a:rPr lang="hr-HR" sz="2800" dirty="0" smtClean="0"/>
              <a:t>To </a:t>
            </a:r>
            <a:r>
              <a:rPr lang="hr-HR" sz="2800" dirty="0"/>
              <a:t>je suprotno od metala, gdje otpor raste s povećanjem temperature </a:t>
            </a:r>
            <a:r>
              <a:rPr lang="hr-HR" sz="2800" dirty="0" smtClean="0"/>
              <a:t>jer dolazi do sudaranja </a:t>
            </a:r>
            <a:r>
              <a:rPr lang="hr-HR" sz="2800" dirty="0"/>
              <a:t>elektrona s </a:t>
            </a:r>
            <a:r>
              <a:rPr lang="hr-HR" sz="2800" dirty="0" smtClean="0"/>
              <a:t>kristalnom rešetkom. </a:t>
            </a:r>
          </a:p>
          <a:p>
            <a:pPr marL="0" indent="0" algn="just">
              <a:buNone/>
            </a:pPr>
            <a:r>
              <a:rPr lang="hr-HR" sz="2800" dirty="0" smtClean="0"/>
              <a:t>Broj </a:t>
            </a:r>
            <a:r>
              <a:rPr lang="hr-HR" sz="2800" dirty="0"/>
              <a:t>elektrona i </a:t>
            </a:r>
            <a:r>
              <a:rPr lang="hr-HR" sz="2800" dirty="0" smtClean="0"/>
              <a:t>šupljina </a:t>
            </a:r>
            <a:r>
              <a:rPr lang="hr-HR" sz="2800" dirty="0"/>
              <a:t>u </a:t>
            </a:r>
            <a:r>
              <a:rPr lang="hr-HR" sz="2800" dirty="0" smtClean="0"/>
              <a:t>jednom čistom (intrinzičnom) poluvodiču je jednak. Međutim</a:t>
            </a:r>
            <a:r>
              <a:rPr lang="hr-HR" sz="2800" dirty="0"/>
              <a:t>, oba </a:t>
            </a:r>
            <a:r>
              <a:rPr lang="hr-HR" sz="2800" dirty="0" smtClean="0"/>
              <a:t>nosioca </a:t>
            </a:r>
            <a:r>
              <a:rPr lang="hr-HR" sz="2800" dirty="0"/>
              <a:t>ne </a:t>
            </a:r>
            <a:r>
              <a:rPr lang="hr-HR" sz="2800" dirty="0" smtClean="0"/>
              <a:t>kreću se </a:t>
            </a:r>
            <a:r>
              <a:rPr lang="hr-HR" sz="2800" dirty="0"/>
              <a:t>istom brzinom uz primjenu vanjskog polja</a:t>
            </a:r>
            <a:r>
              <a:rPr lang="hr-HR" sz="2800" dirty="0" smtClean="0"/>
              <a:t>.</a:t>
            </a:r>
          </a:p>
          <a:p>
            <a:pPr marL="0" indent="0" algn="just">
              <a:buNone/>
            </a:pPr>
            <a:r>
              <a:rPr lang="hr-HR" sz="2800" dirty="0" smtClean="0"/>
              <a:t>Čisti </a:t>
            </a:r>
            <a:r>
              <a:rPr lang="hr-HR" sz="2800" dirty="0"/>
              <a:t>poluvodiči, sami po sebi, nisu osobito korisni. Ipak, </a:t>
            </a:r>
            <a:r>
              <a:rPr lang="hr-HR" sz="2800" dirty="0" smtClean="0"/>
              <a:t>poluvodiči moraju </a:t>
            </a:r>
            <a:r>
              <a:rPr lang="hr-HR" sz="2800" dirty="0"/>
              <a:t>biti </a:t>
            </a:r>
            <a:r>
              <a:rPr lang="hr-HR" sz="2800" dirty="0" smtClean="0"/>
              <a:t>pročišćeni </a:t>
            </a:r>
            <a:r>
              <a:rPr lang="hr-HR" sz="2800" dirty="0"/>
              <a:t>s </a:t>
            </a:r>
            <a:r>
              <a:rPr lang="hr-HR" sz="2800" dirty="0" smtClean="0"/>
              <a:t>visokim stupnjem </a:t>
            </a:r>
            <a:r>
              <a:rPr lang="hr-HR" sz="2800" dirty="0"/>
              <a:t>čistoće, kao </a:t>
            </a:r>
            <a:r>
              <a:rPr lang="hr-HR" sz="2800" dirty="0" smtClean="0"/>
              <a:t>polazišna točka </a:t>
            </a:r>
            <a:r>
              <a:rPr lang="hr-HR" sz="2800" dirty="0"/>
              <a:t>prije dodavanja specifičnih nečistoća.</a:t>
            </a:r>
          </a:p>
        </p:txBody>
      </p:sp>
    </p:spTree>
    <p:extLst>
      <p:ext uri="{BB962C8B-B14F-4D97-AF65-F5344CB8AC3E}">
        <p14:creationId xmlns:p14="http://schemas.microsoft.com/office/powerpoint/2010/main" val="33811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98772" y="821731"/>
            <a:ext cx="10639137" cy="5653714"/>
          </a:xfrm>
        </p:spPr>
        <p:txBody>
          <a:bodyPr>
            <a:normAutofit/>
          </a:bodyPr>
          <a:lstStyle/>
          <a:p>
            <a:pPr marL="0" indent="0" algn="just">
              <a:buNone/>
            </a:pPr>
            <a:r>
              <a:rPr lang="hr-HR" sz="2800" dirty="0" smtClean="0"/>
              <a:t>Povećanje vodljivosti poluvodičkih materijala ostvaruje se procesom DOPIRANJA. </a:t>
            </a:r>
          </a:p>
          <a:p>
            <a:pPr marL="0" indent="0" algn="just">
              <a:buNone/>
            </a:pPr>
            <a:r>
              <a:rPr lang="hr-HR" sz="2800" dirty="0" smtClean="0"/>
              <a:t>Dopiranje znači dodavanje primjesa čistom poluvodičkom materijalu. Tim procesom povećavamo broj nosilaca struje (elektrona ili šupljina).</a:t>
            </a:r>
          </a:p>
          <a:p>
            <a:pPr marL="0" indent="0" algn="just">
              <a:buNone/>
            </a:pPr>
            <a:r>
              <a:rPr lang="hr-HR" sz="2800" dirty="0" smtClean="0"/>
              <a:t>Dvije su vrste nečistoća: N-tip i P-tip</a:t>
            </a:r>
          </a:p>
          <a:p>
            <a:pPr marL="0" indent="0" algn="just">
              <a:buNone/>
            </a:pPr>
            <a:r>
              <a:rPr lang="hr-HR" sz="2800" dirty="0" smtClean="0"/>
              <a:t>Dopiranje DONORA povećava koncentraciju slobodnih elektrona tako da materijal postaje N vodljiv.</a:t>
            </a:r>
          </a:p>
          <a:p>
            <a:pPr marL="0" indent="0" algn="just">
              <a:buNone/>
            </a:pPr>
            <a:r>
              <a:rPr lang="hr-HR" sz="2800" dirty="0"/>
              <a:t>Dopiranje </a:t>
            </a:r>
            <a:r>
              <a:rPr lang="hr-HR" sz="2800" dirty="0" smtClean="0"/>
              <a:t>AKCEPTORA </a:t>
            </a:r>
            <a:r>
              <a:rPr lang="hr-HR" sz="2800" dirty="0"/>
              <a:t>povećava koncentraciju slobodnih </a:t>
            </a:r>
            <a:r>
              <a:rPr lang="hr-HR" sz="2800" dirty="0" smtClean="0"/>
              <a:t>šupljina </a:t>
            </a:r>
            <a:r>
              <a:rPr lang="hr-HR" sz="2800" dirty="0"/>
              <a:t>tako da materijal postaje </a:t>
            </a:r>
            <a:r>
              <a:rPr lang="hr-HR" sz="2800" dirty="0" smtClean="0"/>
              <a:t>P </a:t>
            </a:r>
            <a:r>
              <a:rPr lang="hr-HR" sz="2800" dirty="0"/>
              <a:t>vodljiv.</a:t>
            </a:r>
          </a:p>
          <a:p>
            <a:pPr marL="0" indent="0" algn="just">
              <a:buNone/>
            </a:pPr>
            <a:r>
              <a:rPr lang="hr-HR" sz="2800" dirty="0" smtClean="0"/>
              <a:t>Kao što smo rekli čisti</a:t>
            </a:r>
            <a:r>
              <a:rPr lang="hr-HR" sz="2800" dirty="0"/>
              <a:t>, ili prljavi poluvodiči su znatno više vodljivi, iako ne tako dobro kao metali. </a:t>
            </a:r>
            <a:endParaRPr lang="hr-HR" sz="2800" dirty="0" smtClean="0"/>
          </a:p>
          <a:p>
            <a:pPr marL="0" indent="0" algn="just">
              <a:buNone/>
            </a:pPr>
            <a:endParaRPr lang="hr-HR" sz="2800" dirty="0"/>
          </a:p>
        </p:txBody>
      </p:sp>
    </p:spTree>
    <p:extLst>
      <p:ext uri="{BB962C8B-B14F-4D97-AF65-F5344CB8AC3E}">
        <p14:creationId xmlns:p14="http://schemas.microsoft.com/office/powerpoint/2010/main" val="32444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304047" y="429208"/>
            <a:ext cx="6253750" cy="6428792"/>
          </a:xfrm>
        </p:spPr>
        <p:txBody>
          <a:bodyPr>
            <a:normAutofit/>
          </a:bodyPr>
          <a:lstStyle/>
          <a:p>
            <a:pPr marL="0" indent="0" algn="just">
              <a:buNone/>
            </a:pPr>
            <a:r>
              <a:rPr lang="hr-HR" sz="2800" dirty="0" smtClean="0"/>
              <a:t>Poluvodič N-tipa ostvaruje se povećanjem broja elektrona u vodljivom pojasu npr. čistog silicija dodavanjem </a:t>
            </a:r>
            <a:r>
              <a:rPr lang="hr-HR" sz="2800" dirty="0" err="1" smtClean="0"/>
              <a:t>peterovalentnih</a:t>
            </a:r>
            <a:r>
              <a:rPr lang="hr-HR" sz="2800" dirty="0" smtClean="0"/>
              <a:t> atoma. To su atomi s pet valentnih elektrona, kao što su arsen, fosfor i antimon (</a:t>
            </a:r>
            <a:r>
              <a:rPr lang="hr-HR" sz="2800" dirty="0" err="1" smtClean="0"/>
              <a:t>donorski</a:t>
            </a:r>
            <a:r>
              <a:rPr lang="hr-HR" sz="2800" dirty="0" smtClean="0"/>
              <a:t> materijali).</a:t>
            </a:r>
          </a:p>
          <a:p>
            <a:pPr marL="0" indent="0" algn="just">
              <a:buNone/>
            </a:pPr>
            <a:r>
              <a:rPr lang="hr-HR" sz="2800" dirty="0" smtClean="0"/>
              <a:t>To znači da se sa četiri valentnih elektrona ostvaruje kovalentna veza, a jedan elektron se oslobađa. Taj elektron postaje vodljivi elektron jer njega ne privlači nijedan atom. </a:t>
            </a:r>
          </a:p>
          <a:p>
            <a:pPr marL="0" indent="0" algn="just">
              <a:buNone/>
            </a:pPr>
            <a:r>
              <a:rPr lang="hr-HR" sz="2800" dirty="0" smtClean="0"/>
              <a:t>Šupljine u N-tipu materijala nazivaju se manjinski nosioci.</a:t>
            </a:r>
            <a:endParaRPr lang="hr-HR" sz="2800"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8167317" y="1626736"/>
            <a:ext cx="3789626" cy="3487704"/>
          </a:xfrm>
          <a:prstGeom prst="rect">
            <a:avLst/>
          </a:prstGeom>
          <a:noFill/>
          <a:ln>
            <a:noFill/>
          </a:ln>
        </p:spPr>
      </p:pic>
    </p:spTree>
    <p:extLst>
      <p:ext uri="{BB962C8B-B14F-4D97-AF65-F5344CB8AC3E}">
        <p14:creationId xmlns:p14="http://schemas.microsoft.com/office/powerpoint/2010/main" val="6251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304047" y="429208"/>
            <a:ext cx="6253750" cy="6428792"/>
          </a:xfrm>
        </p:spPr>
        <p:txBody>
          <a:bodyPr>
            <a:normAutofit/>
          </a:bodyPr>
          <a:lstStyle/>
          <a:p>
            <a:pPr marL="0" indent="0" algn="just">
              <a:buNone/>
            </a:pPr>
            <a:r>
              <a:rPr lang="hr-HR" sz="2800" dirty="0" smtClean="0"/>
              <a:t>Poluvodič P-tipa ostvaruje se povećanjem broja šupljina npr. čistog silicija dodavanjem trovalentnih atoma. To su atomi s tri valentna elektrona, kao što su bor, aluminij, galij i </a:t>
            </a:r>
            <a:r>
              <a:rPr lang="hr-HR" sz="2800" dirty="0" err="1" smtClean="0"/>
              <a:t>indirij</a:t>
            </a:r>
            <a:r>
              <a:rPr lang="hr-HR" sz="2800" dirty="0" smtClean="0"/>
              <a:t> (</a:t>
            </a:r>
            <a:r>
              <a:rPr lang="hr-HR" sz="2800" dirty="0" err="1" smtClean="0"/>
              <a:t>akceptorski</a:t>
            </a:r>
            <a:r>
              <a:rPr lang="hr-HR" sz="2800" dirty="0" smtClean="0"/>
              <a:t> materijali).</a:t>
            </a:r>
          </a:p>
          <a:p>
            <a:pPr marL="0" indent="0" algn="just">
              <a:buNone/>
            </a:pPr>
            <a:r>
              <a:rPr lang="hr-HR" sz="2800" dirty="0" smtClean="0"/>
              <a:t>To znači da se sa tri valentna elektrona ostvaruje kovalentna veza, a budući da su potrebna četiri elektrona, nastaje šupljina sa svakim trovalentnim atomom. Ta šupljina postaje vodljivi element jer njega ne privlači nijedan atom (pozitivni naboj).</a:t>
            </a:r>
          </a:p>
          <a:p>
            <a:pPr marL="0" indent="0" algn="just">
              <a:buNone/>
            </a:pPr>
            <a:r>
              <a:rPr lang="hr-HR" sz="2800" dirty="0" smtClean="0"/>
              <a:t>Elektroni u P-tipu materijala nazivaju se manjinski nosioci, dok su sada šupljine većinski nosioci naboja.</a:t>
            </a:r>
            <a:endParaRPr lang="hr-HR" sz="2800"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8166212" y="1562709"/>
            <a:ext cx="3674493" cy="3652471"/>
          </a:xfrm>
          <a:prstGeom prst="rect">
            <a:avLst/>
          </a:prstGeom>
          <a:noFill/>
          <a:ln>
            <a:noFill/>
          </a:ln>
        </p:spPr>
      </p:pic>
    </p:spTree>
    <p:extLst>
      <p:ext uri="{BB962C8B-B14F-4D97-AF65-F5344CB8AC3E}">
        <p14:creationId xmlns:p14="http://schemas.microsoft.com/office/powerpoint/2010/main" val="13903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8217478" y="2933700"/>
            <a:ext cx="3924300" cy="3924300"/>
          </a:xfrm>
          <a:prstGeom prst="rect">
            <a:avLst/>
          </a:prstGeom>
        </p:spPr>
      </p:pic>
      <p:sp>
        <p:nvSpPr>
          <p:cNvPr id="3" name="Rezervirano mjesto sadržaja 2"/>
          <p:cNvSpPr>
            <a:spLocks noGrp="1"/>
          </p:cNvSpPr>
          <p:nvPr>
            <p:ph idx="1"/>
          </p:nvPr>
        </p:nvSpPr>
        <p:spPr>
          <a:xfrm>
            <a:off x="1028700" y="716973"/>
            <a:ext cx="10781008" cy="5166359"/>
          </a:xfrm>
        </p:spPr>
        <p:txBody>
          <a:bodyPr>
            <a:normAutofit/>
          </a:bodyPr>
          <a:lstStyle/>
          <a:p>
            <a:r>
              <a:rPr lang="hr-HR" sz="3200" dirty="0"/>
              <a:t>Nastava predmeta izvodi se putem predavanja (ukupno 70 sati – 2 sata tjedno) i laboratorijskih vježbi (ukupno 35 sati – 3 grupe / svaka dva tjedna 1 grupa). </a:t>
            </a:r>
          </a:p>
          <a:p>
            <a:endParaRPr lang="hr-HR" sz="3200" dirty="0"/>
          </a:p>
        </p:txBody>
      </p:sp>
      <p:pic>
        <p:nvPicPr>
          <p:cNvPr id="6" name="Slika 5"/>
          <p:cNvPicPr>
            <a:picLocks noChangeAspect="1"/>
          </p:cNvPicPr>
          <p:nvPr/>
        </p:nvPicPr>
        <p:blipFill>
          <a:blip r:embed="rId3"/>
          <a:stretch>
            <a:fillRect/>
          </a:stretch>
        </p:blipFill>
        <p:spPr>
          <a:xfrm>
            <a:off x="1028700" y="3448050"/>
            <a:ext cx="6772275" cy="2895600"/>
          </a:xfrm>
          <a:prstGeom prst="rect">
            <a:avLst/>
          </a:prstGeom>
        </p:spPr>
      </p:pic>
    </p:spTree>
    <p:extLst>
      <p:ext uri="{BB962C8B-B14F-4D97-AF65-F5344CB8AC3E}">
        <p14:creationId xmlns:p14="http://schemas.microsoft.com/office/powerpoint/2010/main" val="3389218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17298"/>
            <a:ext cx="10583154" cy="2313992"/>
          </a:xfrm>
        </p:spPr>
        <p:txBody>
          <a:bodyPr>
            <a:normAutofit/>
          </a:bodyPr>
          <a:lstStyle/>
          <a:p>
            <a:pPr marL="0" indent="0" algn="just">
              <a:buNone/>
            </a:pPr>
            <a:r>
              <a:rPr lang="hr-HR" sz="2800" dirty="0" smtClean="0"/>
              <a:t>Protok elektrona u N-tipu poluvodiča </a:t>
            </a:r>
            <a:r>
              <a:rPr lang="hr-HR" sz="2800" dirty="0"/>
              <a:t>sličan </a:t>
            </a:r>
            <a:r>
              <a:rPr lang="hr-HR" sz="2800" dirty="0" smtClean="0"/>
              <a:t>je protoku elektrona u metalnoj </a:t>
            </a:r>
            <a:r>
              <a:rPr lang="hr-HR" sz="2800" dirty="0"/>
              <a:t>žice. </a:t>
            </a:r>
            <a:endParaRPr lang="hr-HR" sz="2800" dirty="0" smtClean="0"/>
          </a:p>
          <a:p>
            <a:pPr marL="0" indent="0" algn="just">
              <a:buNone/>
            </a:pPr>
            <a:r>
              <a:rPr lang="hr-HR" sz="2800" dirty="0" smtClean="0"/>
              <a:t>Većinski nosioci naboja u N-tipu poluvodiča (elektroni) putovati će kroz kristalnu rešetku prema + polu priključenog vanjskog električnog polja (izvor napona).  </a:t>
            </a:r>
          </a:p>
        </p:txBody>
      </p:sp>
      <p:pic>
        <p:nvPicPr>
          <p:cNvPr id="4" name="Slika 3"/>
          <p:cNvPicPr>
            <a:picLocks noChangeAspect="1"/>
          </p:cNvPicPr>
          <p:nvPr/>
        </p:nvPicPr>
        <p:blipFill>
          <a:blip r:embed="rId2"/>
          <a:stretch>
            <a:fillRect/>
          </a:stretch>
        </p:blipFill>
        <p:spPr>
          <a:xfrm>
            <a:off x="3872026" y="3286273"/>
            <a:ext cx="4887358" cy="2676821"/>
          </a:xfrm>
          <a:prstGeom prst="rect">
            <a:avLst/>
          </a:prstGeom>
        </p:spPr>
      </p:pic>
    </p:spTree>
    <p:extLst>
      <p:ext uri="{BB962C8B-B14F-4D97-AF65-F5344CB8AC3E}">
        <p14:creationId xmlns:p14="http://schemas.microsoft.com/office/powerpoint/2010/main" val="331063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762423"/>
            <a:ext cx="10583154" cy="2780522"/>
          </a:xfrm>
        </p:spPr>
        <p:txBody>
          <a:bodyPr>
            <a:normAutofit/>
          </a:bodyPr>
          <a:lstStyle/>
          <a:p>
            <a:pPr marL="0" indent="0" algn="just">
              <a:buNone/>
            </a:pPr>
            <a:r>
              <a:rPr lang="hr-HR" sz="2800" dirty="0"/>
              <a:t>Većinski nosioci naboja u </a:t>
            </a:r>
            <a:r>
              <a:rPr lang="hr-HR" sz="2800" dirty="0" smtClean="0"/>
              <a:t>P-tipu </a:t>
            </a:r>
            <a:r>
              <a:rPr lang="hr-HR" sz="2800" dirty="0"/>
              <a:t>poluvodiča </a:t>
            </a:r>
            <a:r>
              <a:rPr lang="hr-HR" sz="2800" dirty="0" smtClean="0"/>
              <a:t>(šupljine) </a:t>
            </a:r>
            <a:r>
              <a:rPr lang="hr-HR" sz="2800" dirty="0"/>
              <a:t>putovati će kroz kristalnu rešetku prema </a:t>
            </a:r>
            <a:r>
              <a:rPr lang="hr-HR" sz="2800" dirty="0" smtClean="0"/>
              <a:t>- </a:t>
            </a:r>
            <a:r>
              <a:rPr lang="hr-HR" sz="2800" dirty="0"/>
              <a:t>polu priključenog vanjskog električnog polja (izvor napona</a:t>
            </a:r>
            <a:r>
              <a:rPr lang="hr-HR" sz="2800" dirty="0" smtClean="0"/>
              <a:t>), dok manjinski nosioci naboja (elektroni) putuju u suprotnom smjeru. </a:t>
            </a:r>
          </a:p>
          <a:p>
            <a:pPr marL="0" indent="0" algn="just">
              <a:buNone/>
            </a:pPr>
            <a:r>
              <a:rPr lang="hr-HR" sz="2800" dirty="0" smtClean="0"/>
              <a:t>Samo pomicanjem elektrona ostvaruje se pomicanje šupljina unutar kristalne rešetke.</a:t>
            </a:r>
          </a:p>
        </p:txBody>
      </p:sp>
      <p:pic>
        <p:nvPicPr>
          <p:cNvPr id="2" name="Slika 1"/>
          <p:cNvPicPr>
            <a:picLocks noChangeAspect="1"/>
          </p:cNvPicPr>
          <p:nvPr/>
        </p:nvPicPr>
        <p:blipFill>
          <a:blip r:embed="rId2"/>
          <a:stretch>
            <a:fillRect/>
          </a:stretch>
        </p:blipFill>
        <p:spPr>
          <a:xfrm>
            <a:off x="3723076" y="3690177"/>
            <a:ext cx="5185255" cy="2583335"/>
          </a:xfrm>
          <a:prstGeom prst="rect">
            <a:avLst/>
          </a:prstGeom>
        </p:spPr>
      </p:pic>
    </p:spTree>
    <p:extLst>
      <p:ext uri="{BB962C8B-B14F-4D97-AF65-F5344CB8AC3E}">
        <p14:creationId xmlns:p14="http://schemas.microsoft.com/office/powerpoint/2010/main" val="36649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PN spoj</a:t>
            </a:r>
            <a:endParaRPr lang="hr-HR" dirty="0"/>
          </a:p>
        </p:txBody>
      </p:sp>
      <p:sp>
        <p:nvSpPr>
          <p:cNvPr id="3" name="Rezervirano mjesto teksta 2"/>
          <p:cNvSpPr>
            <a:spLocks noGrp="1"/>
          </p:cNvSpPr>
          <p:nvPr>
            <p:ph type="body"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726580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6" y="846555"/>
            <a:ext cx="10639137" cy="2481943"/>
          </a:xfrm>
        </p:spPr>
        <p:txBody>
          <a:bodyPr>
            <a:normAutofit/>
          </a:bodyPr>
          <a:lstStyle/>
          <a:p>
            <a:pPr algn="just"/>
            <a:r>
              <a:rPr lang="hr-HR" sz="2800" dirty="0"/>
              <a:t>Ako blok P-tipa poluvodiča </a:t>
            </a:r>
            <a:r>
              <a:rPr lang="hr-HR" sz="2800" dirty="0" smtClean="0"/>
              <a:t>stavimo u </a:t>
            </a:r>
            <a:r>
              <a:rPr lang="hr-HR" sz="2800" dirty="0"/>
              <a:t>kontakt s blokom N-tipa poluvodiča </a:t>
            </a:r>
            <a:r>
              <a:rPr lang="hr-HR" sz="2800" dirty="0" smtClean="0"/>
              <a:t>kao na </a:t>
            </a:r>
            <a:r>
              <a:rPr lang="hr-HR" sz="2800" dirty="0"/>
              <a:t>slici </a:t>
            </a:r>
            <a:r>
              <a:rPr lang="hr-HR" sz="2800" dirty="0" smtClean="0"/>
              <a:t>ispod, nećemo dobiti nikakav rezultat. </a:t>
            </a:r>
          </a:p>
          <a:p>
            <a:pPr algn="just"/>
            <a:r>
              <a:rPr lang="hr-HR" sz="2800" dirty="0" smtClean="0"/>
              <a:t>Problem </a:t>
            </a:r>
            <a:r>
              <a:rPr lang="hr-HR" sz="2800" dirty="0"/>
              <a:t>je u dva odvojena i zasebna </a:t>
            </a:r>
            <a:r>
              <a:rPr lang="hr-HR" sz="2800" dirty="0" smtClean="0"/>
              <a:t>kristalna </a:t>
            </a:r>
            <a:r>
              <a:rPr lang="hr-HR" sz="2800" dirty="0"/>
              <a:t>tijela</a:t>
            </a:r>
            <a:r>
              <a:rPr lang="hr-HR" sz="2800" dirty="0" smtClean="0"/>
              <a:t>. Broj </a:t>
            </a:r>
            <a:r>
              <a:rPr lang="hr-HR" sz="2800" dirty="0"/>
              <a:t>elektrona je uravnotežena broj </a:t>
            </a:r>
            <a:r>
              <a:rPr lang="hr-HR" sz="2800" dirty="0" smtClean="0"/>
              <a:t>šupljina </a:t>
            </a:r>
            <a:r>
              <a:rPr lang="hr-HR" sz="2800" dirty="0"/>
              <a:t>u oba blokovima. Dakle, </a:t>
            </a:r>
            <a:r>
              <a:rPr lang="hr-HR" sz="2800" dirty="0" smtClean="0"/>
              <a:t>niti jedan </a:t>
            </a:r>
            <a:r>
              <a:rPr lang="hr-HR" sz="2800" dirty="0"/>
              <a:t>blok </a:t>
            </a:r>
            <a:r>
              <a:rPr lang="hr-HR" sz="2800" dirty="0" smtClean="0"/>
              <a:t>nema naboja.</a:t>
            </a:r>
            <a:endParaRPr lang="hr-HR" sz="2800" dirty="0"/>
          </a:p>
        </p:txBody>
      </p:sp>
      <p:pic>
        <p:nvPicPr>
          <p:cNvPr id="4" name="Slika 3"/>
          <p:cNvPicPr>
            <a:picLocks noChangeAspect="1"/>
          </p:cNvPicPr>
          <p:nvPr/>
        </p:nvPicPr>
        <p:blipFill>
          <a:blip r:embed="rId2"/>
          <a:stretch>
            <a:fillRect/>
          </a:stretch>
        </p:blipFill>
        <p:spPr>
          <a:xfrm>
            <a:off x="3327508" y="3884508"/>
            <a:ext cx="6032375" cy="2554426"/>
          </a:xfrm>
          <a:prstGeom prst="rect">
            <a:avLst/>
          </a:prstGeom>
        </p:spPr>
      </p:pic>
    </p:spTree>
    <p:extLst>
      <p:ext uri="{BB962C8B-B14F-4D97-AF65-F5344CB8AC3E}">
        <p14:creationId xmlns:p14="http://schemas.microsoft.com/office/powerpoint/2010/main" val="19292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3900196"/>
            <a:ext cx="10695121" cy="2957804"/>
          </a:xfrm>
        </p:spPr>
        <p:txBody>
          <a:bodyPr>
            <a:normAutofit/>
          </a:bodyPr>
          <a:lstStyle/>
          <a:p>
            <a:pPr marL="0" indent="0" algn="just">
              <a:buNone/>
            </a:pPr>
            <a:r>
              <a:rPr lang="hr-HR" sz="2800" dirty="0" smtClean="0"/>
              <a:t>Ako polovicu uzorka npr. silicija </a:t>
            </a:r>
            <a:r>
              <a:rPr lang="hr-HR" sz="2800" dirty="0" err="1" smtClean="0"/>
              <a:t>dopiramo</a:t>
            </a:r>
            <a:r>
              <a:rPr lang="hr-HR" sz="2800" dirty="0" smtClean="0"/>
              <a:t> tako da ostvarimo N-tip poluvodiča, a preostalu polovicu tako da ostvarimo P-tip poluvodiča, između dvaju područja nastane PN-prijelaz (osiromašeni sloj).</a:t>
            </a:r>
          </a:p>
          <a:p>
            <a:pPr marL="0" indent="0" algn="just">
              <a:buNone/>
            </a:pPr>
            <a:r>
              <a:rPr lang="hr-HR" sz="2800" dirty="0" smtClean="0"/>
              <a:t>Područje N-tipa ima suvišak vodljivih elektrona, a područje P-tipa suvišak šupljina. </a:t>
            </a:r>
            <a:endParaRPr lang="hr-HR" sz="2800" dirty="0"/>
          </a:p>
        </p:txBody>
      </p:sp>
      <p:pic>
        <p:nvPicPr>
          <p:cNvPr id="5" name="Slika 4"/>
          <p:cNvPicPr>
            <a:picLocks noChangeAspect="1"/>
          </p:cNvPicPr>
          <p:nvPr/>
        </p:nvPicPr>
        <p:blipFill>
          <a:blip r:embed="rId2"/>
          <a:stretch>
            <a:fillRect/>
          </a:stretch>
        </p:blipFill>
        <p:spPr>
          <a:xfrm>
            <a:off x="3500990" y="1417880"/>
            <a:ext cx="5741396" cy="1808645"/>
          </a:xfrm>
          <a:prstGeom prst="rect">
            <a:avLst/>
          </a:prstGeom>
        </p:spPr>
      </p:pic>
    </p:spTree>
    <p:extLst>
      <p:ext uri="{BB962C8B-B14F-4D97-AF65-F5344CB8AC3E}">
        <p14:creationId xmlns:p14="http://schemas.microsoft.com/office/powerpoint/2010/main" val="2954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00191" y="831532"/>
            <a:ext cx="10695121" cy="3788228"/>
          </a:xfrm>
        </p:spPr>
        <p:txBody>
          <a:bodyPr>
            <a:normAutofit/>
          </a:bodyPr>
          <a:lstStyle/>
          <a:p>
            <a:pPr marL="0" indent="0" algn="just">
              <a:buNone/>
            </a:pPr>
            <a:r>
              <a:rPr lang="hr-HR" sz="2800" dirty="0" smtClean="0"/>
              <a:t>Osiromašeni sloj nastaje jer dolazi do </a:t>
            </a:r>
            <a:r>
              <a:rPr lang="hr-HR" sz="2800" dirty="0" err="1" smtClean="0"/>
              <a:t>rekombinacije</a:t>
            </a:r>
            <a:r>
              <a:rPr lang="hr-HR" sz="2800" dirty="0" smtClean="0"/>
              <a:t> elektrona i šupljina i na takav način ostvaruje se savršena struktura bez vodljivih elektrona i šupljina.</a:t>
            </a:r>
          </a:p>
          <a:p>
            <a:pPr marL="0" indent="0" algn="just">
              <a:buNone/>
            </a:pPr>
            <a:r>
              <a:rPr lang="hr-HR" sz="2800" dirty="0" smtClean="0"/>
              <a:t>Kada se dosegne ravnotežno stanje, osiromašeni sloj se proširi do točke u kojoj više nema elektrona koji mogu prijeći PN-prijelaz. Takav prijelaz još se naziva </a:t>
            </a:r>
            <a:r>
              <a:rPr lang="hr-HR" sz="2800" b="1" dirty="0" smtClean="0"/>
              <a:t>potencijalna barijera U</a:t>
            </a:r>
            <a:r>
              <a:rPr lang="hr-HR" sz="1800" b="1" dirty="0" smtClean="0"/>
              <a:t>BO</a:t>
            </a:r>
            <a:r>
              <a:rPr lang="hr-HR" sz="2800" dirty="0" smtClean="0"/>
              <a:t>.</a:t>
            </a:r>
          </a:p>
          <a:p>
            <a:pPr marL="0" indent="0" algn="just">
              <a:buNone/>
            </a:pPr>
            <a:r>
              <a:rPr lang="hr-HR" sz="2800" dirty="0" smtClean="0"/>
              <a:t>Na 25⁰C potencijal barijere približno je 0.7 V za silicij i 0.3 V za </a:t>
            </a:r>
            <a:r>
              <a:rPr lang="hr-HR" sz="2800" dirty="0" err="1" smtClean="0"/>
              <a:t>germanij</a:t>
            </a:r>
            <a:r>
              <a:rPr lang="hr-HR" sz="2800" dirty="0" smtClean="0"/>
              <a:t>. Ako je temperatura veća, potencijal barijere se smanji i obrnuto</a:t>
            </a:r>
            <a:r>
              <a:rPr lang="hr-HR" sz="2800" dirty="0" smtClean="0">
                <a:latin typeface="Calibri" panose="020F0502020204030204" pitchFamily="34" charset="0"/>
              </a:rPr>
              <a:t>.</a:t>
            </a:r>
            <a:endParaRPr lang="hr-HR" sz="2800" dirty="0"/>
          </a:p>
        </p:txBody>
      </p:sp>
      <p:pic>
        <p:nvPicPr>
          <p:cNvPr id="5" name="Slika 4"/>
          <p:cNvPicPr>
            <a:picLocks noChangeAspect="1"/>
          </p:cNvPicPr>
          <p:nvPr/>
        </p:nvPicPr>
        <p:blipFill>
          <a:blip r:embed="rId2"/>
          <a:stretch>
            <a:fillRect/>
          </a:stretch>
        </p:blipFill>
        <p:spPr>
          <a:xfrm>
            <a:off x="2986866" y="4556224"/>
            <a:ext cx="6921769" cy="2301776"/>
          </a:xfrm>
          <a:prstGeom prst="rect">
            <a:avLst/>
          </a:prstGeom>
        </p:spPr>
      </p:pic>
    </p:spTree>
    <p:extLst>
      <p:ext uri="{BB962C8B-B14F-4D97-AF65-F5344CB8AC3E}">
        <p14:creationId xmlns:p14="http://schemas.microsoft.com/office/powerpoint/2010/main" val="37612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Poluvodička PN-dioda</a:t>
            </a:r>
            <a:endParaRPr lang="hr-HR" dirty="0"/>
          </a:p>
        </p:txBody>
      </p:sp>
      <p:sp>
        <p:nvSpPr>
          <p:cNvPr id="3" name="Rezervirano mjesto teksta 2"/>
          <p:cNvSpPr>
            <a:spLocks noGrp="1"/>
          </p:cNvSpPr>
          <p:nvPr>
            <p:ph type="body"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726607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6" y="808917"/>
            <a:ext cx="10751105" cy="1922106"/>
          </a:xfrm>
        </p:spPr>
        <p:txBody>
          <a:bodyPr>
            <a:normAutofit/>
          </a:bodyPr>
          <a:lstStyle/>
          <a:p>
            <a:pPr marL="0" indent="0" algn="just">
              <a:buNone/>
            </a:pPr>
            <a:r>
              <a:rPr lang="hr-HR" sz="2800" dirty="0" smtClean="0"/>
              <a:t>Ako na PN-strukturu priključimo napon izvora tako da je na P-sloj spojen pozitivni pol, a na N-sloj negativni pol, pokretni nosioci naboja (većinski nosioci) bit će potisnuti prema PN-spoju.</a:t>
            </a:r>
          </a:p>
          <a:p>
            <a:pPr marL="0" indent="0" algn="just">
              <a:buNone/>
            </a:pPr>
            <a:r>
              <a:rPr lang="hr-HR" sz="2800" dirty="0" smtClean="0"/>
              <a:t>PN-struktura je propusno polarizirana.</a:t>
            </a:r>
            <a:endParaRPr lang="hr-HR" sz="2800" dirty="0"/>
          </a:p>
        </p:txBody>
      </p:sp>
      <p:pic>
        <p:nvPicPr>
          <p:cNvPr id="4" name="Slika 3"/>
          <p:cNvPicPr>
            <a:picLocks noChangeAspect="1"/>
          </p:cNvPicPr>
          <p:nvPr/>
        </p:nvPicPr>
        <p:blipFill>
          <a:blip r:embed="rId2"/>
          <a:stretch>
            <a:fillRect/>
          </a:stretch>
        </p:blipFill>
        <p:spPr>
          <a:xfrm>
            <a:off x="3598243" y="3277610"/>
            <a:ext cx="5602869" cy="2751230"/>
          </a:xfrm>
          <a:prstGeom prst="rect">
            <a:avLst/>
          </a:prstGeom>
        </p:spPr>
      </p:pic>
    </p:spTree>
    <p:extLst>
      <p:ext uri="{BB962C8B-B14F-4D97-AF65-F5344CB8AC3E}">
        <p14:creationId xmlns:p14="http://schemas.microsoft.com/office/powerpoint/2010/main" val="511973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6" y="799427"/>
            <a:ext cx="10751105" cy="2146041"/>
          </a:xfrm>
        </p:spPr>
        <p:txBody>
          <a:bodyPr>
            <a:normAutofit lnSpcReduction="10000"/>
          </a:bodyPr>
          <a:lstStyle/>
          <a:p>
            <a:pPr marL="0" indent="0" algn="just">
              <a:buNone/>
            </a:pPr>
            <a:r>
              <a:rPr lang="hr-HR" sz="2800" dirty="0" smtClean="0"/>
              <a:t>Ako na PN-strukturu priključimo napon izvora tako da je na P-sloj spojen negativni pol, a na N-sloj pozitivni pol, pokretni nosioci naboja (većinski nosioci) bit će potisnuti na krajeve PN-spoja. Na takav način ostvarujemo široko područje osiromašeno nosiocima naboja.</a:t>
            </a:r>
          </a:p>
          <a:p>
            <a:pPr marL="0" indent="0" algn="just">
              <a:buNone/>
            </a:pPr>
            <a:r>
              <a:rPr lang="hr-HR" sz="2800" dirty="0" smtClean="0"/>
              <a:t>PN-struktura je reverzno (zaporno) polarizirana i ima veliki otpor.</a:t>
            </a:r>
            <a:endParaRPr lang="hr-HR" sz="2800" dirty="0"/>
          </a:p>
        </p:txBody>
      </p:sp>
      <p:pic>
        <p:nvPicPr>
          <p:cNvPr id="2" name="Slika 1"/>
          <p:cNvPicPr>
            <a:picLocks noChangeAspect="1"/>
          </p:cNvPicPr>
          <p:nvPr/>
        </p:nvPicPr>
        <p:blipFill>
          <a:blip r:embed="rId2"/>
          <a:stretch>
            <a:fillRect/>
          </a:stretch>
        </p:blipFill>
        <p:spPr>
          <a:xfrm>
            <a:off x="3717202" y="3418165"/>
            <a:ext cx="5364954" cy="3176363"/>
          </a:xfrm>
          <a:prstGeom prst="rect">
            <a:avLst/>
          </a:prstGeom>
        </p:spPr>
      </p:pic>
    </p:spTree>
    <p:extLst>
      <p:ext uri="{BB962C8B-B14F-4D97-AF65-F5344CB8AC3E}">
        <p14:creationId xmlns:p14="http://schemas.microsoft.com/office/powerpoint/2010/main" val="215311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6540294" y="153857"/>
            <a:ext cx="5651706" cy="6430854"/>
          </a:xfrm>
          <a:prstGeom prst="rect">
            <a:avLst/>
          </a:prstGeom>
        </p:spPr>
      </p:pic>
      <p:sp>
        <p:nvSpPr>
          <p:cNvPr id="3" name="Rezervirano mjesto sadržaja 2"/>
          <p:cNvSpPr>
            <a:spLocks noGrp="1"/>
          </p:cNvSpPr>
          <p:nvPr>
            <p:ph idx="1"/>
          </p:nvPr>
        </p:nvSpPr>
        <p:spPr>
          <a:xfrm>
            <a:off x="346727" y="4040155"/>
            <a:ext cx="6781861" cy="2323323"/>
          </a:xfrm>
        </p:spPr>
        <p:txBody>
          <a:bodyPr>
            <a:normAutofit/>
          </a:bodyPr>
          <a:lstStyle/>
          <a:p>
            <a:pPr marL="0" indent="0" algn="just">
              <a:buNone/>
            </a:pPr>
            <a:r>
              <a:rPr lang="pt-BR" sz="2800" dirty="0"/>
              <a:t>P-tip poluvodača naziva se anoda (A), a n-tip poluvodiča naziva se katoda (K). </a:t>
            </a:r>
            <a:endParaRPr lang="hr-HR" sz="2800" dirty="0"/>
          </a:p>
          <a:p>
            <a:pPr marL="0" indent="0" algn="just">
              <a:buNone/>
            </a:pPr>
            <a:r>
              <a:rPr lang="hr-HR" sz="2800" u="sng" dirty="0"/>
              <a:t>Glavno svojstvo PN – diode je da pod utjecajem vanjskog napona u jednom smjeru vodi struju, a u drugom ne.</a:t>
            </a:r>
            <a:r>
              <a:rPr lang="hr-HR" sz="2800" dirty="0"/>
              <a:t> </a:t>
            </a:r>
          </a:p>
          <a:p>
            <a:pPr marL="0" indent="0" algn="just">
              <a:buNone/>
            </a:pPr>
            <a:endParaRPr lang="hr-HR" sz="2800" dirty="0"/>
          </a:p>
        </p:txBody>
      </p:sp>
      <p:pic>
        <p:nvPicPr>
          <p:cNvPr id="5" name="Slika 4"/>
          <p:cNvPicPr>
            <a:picLocks noChangeAspect="1"/>
          </p:cNvPicPr>
          <p:nvPr/>
        </p:nvPicPr>
        <p:blipFill>
          <a:blip r:embed="rId3"/>
          <a:stretch>
            <a:fillRect/>
          </a:stretch>
        </p:blipFill>
        <p:spPr>
          <a:xfrm>
            <a:off x="346728" y="153857"/>
            <a:ext cx="5591690" cy="3746339"/>
          </a:xfrm>
          <a:prstGeom prst="rect">
            <a:avLst/>
          </a:prstGeom>
        </p:spPr>
      </p:pic>
    </p:spTree>
    <p:extLst>
      <p:ext uri="{BB962C8B-B14F-4D97-AF65-F5344CB8AC3E}">
        <p14:creationId xmlns:p14="http://schemas.microsoft.com/office/powerpoint/2010/main" val="2903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20212" y="827750"/>
            <a:ext cx="10453255" cy="5218314"/>
          </a:xfrm>
        </p:spPr>
        <p:txBody>
          <a:bodyPr>
            <a:normAutofit/>
          </a:bodyPr>
          <a:lstStyle/>
          <a:p>
            <a:pPr marL="0" indent="0" algn="just">
              <a:buNone/>
            </a:pPr>
            <a:r>
              <a:rPr lang="hr-HR" sz="3200" dirty="0"/>
              <a:t>Cilj nastave predmeta Elektronički sklopovi je proširiti spoznaje </a:t>
            </a:r>
            <a:r>
              <a:rPr lang="hr-HR" sz="3200" dirty="0" smtClean="0"/>
              <a:t>dobivene </a:t>
            </a:r>
            <a:r>
              <a:rPr lang="hr-HR" sz="3200" dirty="0"/>
              <a:t>na predmetima iz drugog razreda. </a:t>
            </a:r>
            <a:endParaRPr lang="hr-HR" sz="3200" dirty="0" smtClean="0"/>
          </a:p>
          <a:p>
            <a:pPr marL="0" indent="0" algn="just">
              <a:buNone/>
            </a:pPr>
            <a:endParaRPr lang="hr-HR" sz="3200" dirty="0" smtClean="0"/>
          </a:p>
          <a:p>
            <a:pPr marL="0" indent="0" algn="just">
              <a:buNone/>
            </a:pPr>
            <a:r>
              <a:rPr lang="hr-HR" sz="3200" dirty="0" smtClean="0"/>
              <a:t>Upoznati ćete svojstva </a:t>
            </a:r>
            <a:r>
              <a:rPr lang="hr-HR" sz="3200" dirty="0"/>
              <a:t>i </a:t>
            </a:r>
            <a:r>
              <a:rPr lang="hr-HR" sz="3200" dirty="0" smtClean="0"/>
              <a:t>parametre elektroničkih komponenti </a:t>
            </a:r>
            <a:r>
              <a:rPr lang="hr-HR" sz="3200" dirty="0"/>
              <a:t>kao što su </a:t>
            </a:r>
            <a:r>
              <a:rPr lang="hr-HR" sz="3200" dirty="0" smtClean="0"/>
              <a:t>diode, bipolarni </a:t>
            </a:r>
            <a:r>
              <a:rPr lang="hr-HR" sz="3200" dirty="0"/>
              <a:t>i unipolarni tranzistori, operacijska pojačala, </a:t>
            </a:r>
            <a:r>
              <a:rPr lang="hr-HR" sz="3200" dirty="0" smtClean="0"/>
              <a:t>tiristori, optoelektronički elementi </a:t>
            </a:r>
            <a:r>
              <a:rPr lang="hr-HR" sz="3200" dirty="0"/>
              <a:t>itd. </a:t>
            </a:r>
            <a:endParaRPr lang="hr-HR" sz="3200" dirty="0" smtClean="0"/>
          </a:p>
          <a:p>
            <a:pPr marL="0" indent="0" algn="just">
              <a:buNone/>
            </a:pPr>
            <a:endParaRPr lang="hr-HR" sz="3200" dirty="0" smtClean="0"/>
          </a:p>
          <a:p>
            <a:pPr marL="0" indent="0" algn="just">
              <a:buNone/>
            </a:pPr>
            <a:r>
              <a:rPr lang="hr-HR" sz="3200" dirty="0" smtClean="0"/>
              <a:t>Također uspješno položeni predmet omogućit će </a:t>
            </a:r>
            <a:r>
              <a:rPr lang="hr-HR" sz="3200" dirty="0"/>
              <a:t>dobru podlogu za razumijevanje i nadogradnju znanja na četvrtoj godini </a:t>
            </a:r>
            <a:r>
              <a:rPr lang="hr-HR" sz="3200" dirty="0" smtClean="0"/>
              <a:t>kod </a:t>
            </a:r>
            <a:r>
              <a:rPr lang="hr-HR" sz="3200" dirty="0"/>
              <a:t>predmeta energetska elektronika i elektromotorni pogoni.</a:t>
            </a:r>
          </a:p>
        </p:txBody>
      </p:sp>
    </p:spTree>
    <p:extLst>
      <p:ext uri="{BB962C8B-B14F-4D97-AF65-F5344CB8AC3E}">
        <p14:creationId xmlns:p14="http://schemas.microsoft.com/office/powerpoint/2010/main" val="24787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167951"/>
            <a:ext cx="10657799" cy="6690049"/>
          </a:xfrm>
        </p:spPr>
        <p:txBody>
          <a:bodyPr>
            <a:normAutofit/>
          </a:bodyPr>
          <a:lstStyle/>
          <a:p>
            <a:r>
              <a:rPr lang="hr-HR" sz="2800" dirty="0" smtClean="0"/>
              <a:t>Propusno polarizirana dioda – zatvorena sklopka</a:t>
            </a:r>
          </a:p>
          <a:p>
            <a:r>
              <a:rPr lang="hr-HR" sz="2800" dirty="0" smtClean="0"/>
              <a:t> </a:t>
            </a:r>
          </a:p>
          <a:p>
            <a:endParaRPr lang="hr-HR" sz="2800" dirty="0" smtClean="0"/>
          </a:p>
          <a:p>
            <a:endParaRPr lang="hr-HR" sz="2800" dirty="0" smtClean="0"/>
          </a:p>
          <a:p>
            <a:pPr marL="0" indent="0">
              <a:buNone/>
            </a:pPr>
            <a:endParaRPr lang="hr-HR" sz="2800" dirty="0" smtClean="0"/>
          </a:p>
          <a:p>
            <a:pPr marL="0" indent="0" algn="just">
              <a:buNone/>
            </a:pPr>
            <a:r>
              <a:rPr lang="hr-HR" sz="2800" dirty="0" smtClean="0"/>
              <a:t>Kada je anoda na pozitivnijem potencijalu od katode, dioda je propusno polarizirana. Kroz diodu teče propusna struja I</a:t>
            </a:r>
            <a:r>
              <a:rPr lang="hr-HR" sz="1800" dirty="0" smtClean="0"/>
              <a:t>D</a:t>
            </a:r>
            <a:r>
              <a:rPr lang="hr-HR" sz="2800" dirty="0" smtClean="0"/>
              <a:t> (I</a:t>
            </a:r>
            <a:r>
              <a:rPr lang="hr-HR" sz="1800" dirty="0" smtClean="0"/>
              <a:t>F</a:t>
            </a:r>
            <a:r>
              <a:rPr lang="hr-HR" sz="2800" dirty="0" smtClean="0"/>
              <a:t> – engl. </a:t>
            </a:r>
            <a:r>
              <a:rPr lang="hr-HR" sz="2800" dirty="0" err="1" smtClean="0"/>
              <a:t>forward</a:t>
            </a:r>
            <a:r>
              <a:rPr lang="hr-HR" sz="2800" dirty="0" smtClean="0"/>
              <a:t> </a:t>
            </a:r>
            <a:r>
              <a:rPr lang="hr-HR" sz="2800" dirty="0" err="1" smtClean="0"/>
              <a:t>current</a:t>
            </a:r>
            <a:r>
              <a:rPr lang="hr-HR" sz="2800" dirty="0" smtClean="0"/>
              <a:t>) od anode prema katodi.  </a:t>
            </a:r>
          </a:p>
          <a:p>
            <a:pPr marL="0" indent="0" algn="just">
              <a:buNone/>
            </a:pPr>
            <a:r>
              <a:rPr lang="hr-HR" sz="2800" dirty="0" smtClean="0"/>
              <a:t>Na diodi je mali pad napona U</a:t>
            </a:r>
            <a:r>
              <a:rPr lang="hr-HR" sz="2000" dirty="0" smtClean="0"/>
              <a:t>D</a:t>
            </a:r>
            <a:r>
              <a:rPr lang="hr-HR" sz="2800" dirty="0" smtClean="0"/>
              <a:t> (U</a:t>
            </a:r>
            <a:r>
              <a:rPr lang="hr-HR" sz="2000" dirty="0" smtClean="0"/>
              <a:t>F</a:t>
            </a:r>
            <a:r>
              <a:rPr lang="hr-HR" sz="2800" dirty="0" smtClean="0"/>
              <a:t>), koji za silicijske diode iznosi 0.7V (</a:t>
            </a:r>
            <a:r>
              <a:rPr lang="hr-HR" sz="2800" dirty="0" err="1" smtClean="0"/>
              <a:t>germanijske</a:t>
            </a:r>
            <a:r>
              <a:rPr lang="hr-HR" sz="2800" dirty="0" smtClean="0"/>
              <a:t> 0.3V).  </a:t>
            </a:r>
          </a:p>
          <a:p>
            <a:pPr marL="0" indent="0" algn="just">
              <a:buNone/>
            </a:pPr>
            <a:r>
              <a:rPr lang="hr-HR" sz="2800" dirty="0" smtClean="0"/>
              <a:t>Jakost struje ovisi o priključenom naponu izvora i o otporu serijski spojenog otpornika.</a:t>
            </a:r>
          </a:p>
          <a:p>
            <a:endParaRPr lang="hr-HR" sz="3200" dirty="0"/>
          </a:p>
          <a:p>
            <a:endParaRPr lang="hr-HR" sz="3200" dirty="0"/>
          </a:p>
        </p:txBody>
      </p:sp>
      <p:pic>
        <p:nvPicPr>
          <p:cNvPr id="5" name="Slika 4"/>
          <p:cNvPicPr>
            <a:picLocks noChangeAspect="1"/>
          </p:cNvPicPr>
          <p:nvPr/>
        </p:nvPicPr>
        <p:blipFill>
          <a:blip r:embed="rId2"/>
          <a:stretch>
            <a:fillRect/>
          </a:stretch>
        </p:blipFill>
        <p:spPr>
          <a:xfrm>
            <a:off x="2074539" y="721776"/>
            <a:ext cx="8207143" cy="2054279"/>
          </a:xfrm>
          <a:prstGeom prst="rect">
            <a:avLst/>
          </a:prstGeom>
        </p:spPr>
      </p:pic>
    </p:spTree>
    <p:extLst>
      <p:ext uri="{BB962C8B-B14F-4D97-AF65-F5344CB8AC3E}">
        <p14:creationId xmlns:p14="http://schemas.microsoft.com/office/powerpoint/2010/main" val="22101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24128" y="213806"/>
            <a:ext cx="10154734" cy="3016210"/>
          </a:xfrm>
          <a:prstGeom prst="rect">
            <a:avLst/>
          </a:prstGeom>
        </p:spPr>
        <p:txBody>
          <a:bodyPr wrap="square">
            <a:spAutoFit/>
          </a:bodyPr>
          <a:lstStyle/>
          <a:p>
            <a:r>
              <a:rPr lang="hr-HR" sz="2800" dirty="0"/>
              <a:t>Jednadžba II. </a:t>
            </a:r>
            <a:r>
              <a:rPr lang="hr-HR" sz="2800" dirty="0" err="1"/>
              <a:t>Kirchhoffovog</a:t>
            </a:r>
            <a:r>
              <a:rPr lang="hr-HR" sz="2800" dirty="0"/>
              <a:t> </a:t>
            </a:r>
            <a:r>
              <a:rPr lang="hr-HR" sz="2800" dirty="0" smtClean="0"/>
              <a:t>zakona:</a:t>
            </a:r>
            <a:endParaRPr lang="hr-HR" sz="2800" dirty="0"/>
          </a:p>
          <a:p>
            <a:endParaRPr lang="hr-HR" sz="2800" dirty="0"/>
          </a:p>
          <a:p>
            <a:endParaRPr lang="hr-HR" sz="2800" dirty="0" smtClean="0"/>
          </a:p>
          <a:p>
            <a:r>
              <a:rPr lang="hr-HR" sz="2800" dirty="0" smtClean="0"/>
              <a:t>Ako </a:t>
            </a:r>
            <a:r>
              <a:rPr lang="hr-HR" sz="2800" dirty="0"/>
              <a:t>se zanemari pad napona na diodi tada je sav napon izvora na otporniku:</a:t>
            </a:r>
          </a:p>
          <a:p>
            <a:endParaRPr lang="hr-HR" sz="3200" dirty="0"/>
          </a:p>
          <a:p>
            <a:endParaRPr lang="hr-HR" dirty="0"/>
          </a:p>
        </p:txBody>
      </p:sp>
      <p:graphicFrame>
        <p:nvGraphicFramePr>
          <p:cNvPr id="4" name="Objekt 3"/>
          <p:cNvGraphicFramePr>
            <a:graphicFrameLocks noChangeAspect="1"/>
          </p:cNvGraphicFramePr>
          <p:nvPr>
            <p:extLst>
              <p:ext uri="{D42A27DB-BD31-4B8C-83A1-F6EECF244321}">
                <p14:modId xmlns:p14="http://schemas.microsoft.com/office/powerpoint/2010/main" val="814514844"/>
              </p:ext>
            </p:extLst>
          </p:nvPr>
        </p:nvGraphicFramePr>
        <p:xfrm>
          <a:off x="4322025" y="877825"/>
          <a:ext cx="2396490" cy="590440"/>
        </p:xfrm>
        <a:graphic>
          <a:graphicData uri="http://schemas.openxmlformats.org/presentationml/2006/ole">
            <mc:AlternateContent xmlns:mc="http://schemas.openxmlformats.org/markup-compatibility/2006">
              <mc:Choice xmlns:v="urn:schemas-microsoft-com:vml" Requires="v">
                <p:oleObj spid="_x0000_s1077" name="Jednadžba" r:id="rId3" imgW="876240" imgH="215640" progId="Equation.3">
                  <p:embed/>
                </p:oleObj>
              </mc:Choice>
              <mc:Fallback>
                <p:oleObj name="Jednadžba" r:id="rId3" imgW="8762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025" y="877825"/>
                        <a:ext cx="2396490" cy="590440"/>
                      </a:xfrm>
                      <a:prstGeom prst="rect">
                        <a:avLst/>
                      </a:prstGeom>
                      <a:noFill/>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923213269"/>
              </p:ext>
            </p:extLst>
          </p:nvPr>
        </p:nvGraphicFramePr>
        <p:xfrm>
          <a:off x="2984260" y="2328971"/>
          <a:ext cx="2306540" cy="1100042"/>
        </p:xfrm>
        <a:graphic>
          <a:graphicData uri="http://schemas.openxmlformats.org/presentationml/2006/ole">
            <mc:AlternateContent xmlns:mc="http://schemas.openxmlformats.org/markup-compatibility/2006">
              <mc:Choice xmlns:v="urn:schemas-microsoft-com:vml" Requires="v">
                <p:oleObj spid="_x0000_s1078" name="Jednadžba" r:id="rId5" imgW="825480" imgH="393480" progId="Equation.3">
                  <p:embed/>
                </p:oleObj>
              </mc:Choice>
              <mc:Fallback>
                <p:oleObj name="Jednadžba" r:id="rId5" imgW="8254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260" y="2328971"/>
                        <a:ext cx="2306540" cy="1100042"/>
                      </a:xfrm>
                      <a:prstGeom prst="rect">
                        <a:avLst/>
                      </a:prstGeom>
                      <a:noFill/>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2213501243"/>
              </p:ext>
            </p:extLst>
          </p:nvPr>
        </p:nvGraphicFramePr>
        <p:xfrm>
          <a:off x="7250932" y="2328971"/>
          <a:ext cx="1151394" cy="1057577"/>
        </p:xfrm>
        <a:graphic>
          <a:graphicData uri="http://schemas.openxmlformats.org/presentationml/2006/ole">
            <mc:AlternateContent xmlns:mc="http://schemas.openxmlformats.org/markup-compatibility/2006">
              <mc:Choice xmlns:v="urn:schemas-microsoft-com:vml" Requires="v">
                <p:oleObj spid="_x0000_s1079" name="Jednadžba" r:id="rId7" imgW="495000" imgH="393480" progId="Equation.3">
                  <p:embed/>
                </p:oleObj>
              </mc:Choice>
              <mc:Fallback>
                <p:oleObj name="Jednadžba" r:id="rId7" imgW="4950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0932" y="2328971"/>
                        <a:ext cx="1151394" cy="1057577"/>
                      </a:xfrm>
                      <a:prstGeom prst="rect">
                        <a:avLst/>
                      </a:prstGeom>
                      <a:noFill/>
                    </p:spPr>
                  </p:pic>
                </p:oleObj>
              </mc:Fallback>
            </mc:AlternateContent>
          </a:graphicData>
        </a:graphic>
      </p:graphicFrame>
      <p:pic>
        <p:nvPicPr>
          <p:cNvPr id="3" name="Slika 2"/>
          <p:cNvPicPr>
            <a:picLocks noChangeAspect="1"/>
          </p:cNvPicPr>
          <p:nvPr/>
        </p:nvPicPr>
        <p:blipFill>
          <a:blip r:embed="rId9"/>
          <a:stretch>
            <a:fillRect/>
          </a:stretch>
        </p:blipFill>
        <p:spPr>
          <a:xfrm>
            <a:off x="3091594" y="3583430"/>
            <a:ext cx="6019801" cy="2981505"/>
          </a:xfrm>
          <a:prstGeom prst="rect">
            <a:avLst/>
          </a:prstGeom>
        </p:spPr>
      </p:pic>
    </p:spTree>
    <p:extLst>
      <p:ext uri="{BB962C8B-B14F-4D97-AF65-F5344CB8AC3E}">
        <p14:creationId xmlns:p14="http://schemas.microsoft.com/office/powerpoint/2010/main" val="242834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309093"/>
            <a:ext cx="10154734" cy="6426558"/>
          </a:xfrm>
        </p:spPr>
        <p:txBody>
          <a:bodyPr>
            <a:normAutofit/>
          </a:bodyPr>
          <a:lstStyle/>
          <a:p>
            <a:r>
              <a:rPr lang="hr-HR" sz="2800" dirty="0"/>
              <a:t>Zaporno polarizirana dioda – otvorena sklopka</a:t>
            </a:r>
          </a:p>
          <a:p>
            <a:r>
              <a:rPr lang="hr-HR" sz="2800" dirty="0"/>
              <a:t> </a:t>
            </a:r>
          </a:p>
          <a:p>
            <a:endParaRPr lang="hr-HR" sz="2800" dirty="0"/>
          </a:p>
          <a:p>
            <a:endParaRPr lang="hr-HR" sz="2800" dirty="0" smtClean="0"/>
          </a:p>
          <a:p>
            <a:endParaRPr lang="hr-HR" sz="2800" dirty="0" smtClean="0"/>
          </a:p>
          <a:p>
            <a:pPr algn="just"/>
            <a:r>
              <a:rPr lang="hr-HR" sz="2800" dirty="0" smtClean="0"/>
              <a:t>Kada </a:t>
            </a:r>
            <a:r>
              <a:rPr lang="hr-HR" sz="2800" dirty="0"/>
              <a:t>je katoda na pozitivnijem potencijalu od anode, dioda je zaporno (nepropusno) polarizirana. Kroz diodu teče, u smjeru od katode prema anodi, vrlo mala struja I</a:t>
            </a:r>
            <a:r>
              <a:rPr lang="hr-HR" sz="1800" dirty="0"/>
              <a:t>R</a:t>
            </a:r>
            <a:r>
              <a:rPr lang="hr-HR" sz="2800" dirty="0"/>
              <a:t> koja </a:t>
            </a:r>
            <a:r>
              <a:rPr lang="hr-HR" sz="2800" dirty="0" smtClean="0"/>
              <a:t>se </a:t>
            </a:r>
            <a:r>
              <a:rPr lang="hr-HR" sz="2800" dirty="0"/>
              <a:t>naziva zaporna ili reverzna </a:t>
            </a:r>
            <a:r>
              <a:rPr lang="hr-HR" sz="2800" dirty="0" smtClean="0"/>
              <a:t>struja (engl. reverse </a:t>
            </a:r>
            <a:r>
              <a:rPr lang="hr-HR" sz="2800" dirty="0" err="1" smtClean="0"/>
              <a:t>current</a:t>
            </a:r>
            <a:r>
              <a:rPr lang="hr-HR" sz="2800" dirty="0" smtClean="0"/>
              <a:t>). </a:t>
            </a:r>
          </a:p>
          <a:p>
            <a:pPr algn="just"/>
            <a:r>
              <a:rPr lang="hr-HR" sz="2800" dirty="0" smtClean="0"/>
              <a:t>Zaporna </a:t>
            </a:r>
            <a:r>
              <a:rPr lang="hr-HR" sz="2800" dirty="0"/>
              <a:t>struja silicijskih dioda iznosi desetak </a:t>
            </a:r>
            <a:r>
              <a:rPr lang="hr-HR" sz="2800" dirty="0" err="1"/>
              <a:t>nanoampera</a:t>
            </a:r>
            <a:r>
              <a:rPr lang="hr-HR" sz="2800" dirty="0"/>
              <a:t> (</a:t>
            </a:r>
            <a:r>
              <a:rPr lang="hr-HR" sz="2800" dirty="0" err="1"/>
              <a:t>germanijske</a:t>
            </a:r>
            <a:r>
              <a:rPr lang="hr-HR" sz="2800" dirty="0"/>
              <a:t> struje su desetak </a:t>
            </a:r>
            <a:r>
              <a:rPr lang="hr-HR" sz="2800" dirty="0" err="1"/>
              <a:t>mikroampera</a:t>
            </a:r>
            <a:r>
              <a:rPr lang="hr-HR" sz="2800" dirty="0"/>
              <a:t>). </a:t>
            </a:r>
          </a:p>
          <a:p>
            <a:endParaRPr lang="hr-HR" sz="3200" dirty="0"/>
          </a:p>
          <a:p>
            <a:endParaRPr lang="hr-HR" sz="3200" dirty="0"/>
          </a:p>
          <a:p>
            <a:endParaRPr lang="hr-HR" sz="3200" dirty="0"/>
          </a:p>
        </p:txBody>
      </p:sp>
      <p:pic>
        <p:nvPicPr>
          <p:cNvPr id="2" name="Slika 1"/>
          <p:cNvPicPr>
            <a:picLocks noChangeAspect="1"/>
          </p:cNvPicPr>
          <p:nvPr/>
        </p:nvPicPr>
        <p:blipFill>
          <a:blip r:embed="rId2"/>
          <a:stretch>
            <a:fillRect/>
          </a:stretch>
        </p:blipFill>
        <p:spPr>
          <a:xfrm>
            <a:off x="2525576" y="929886"/>
            <a:ext cx="7151837" cy="1826192"/>
          </a:xfrm>
          <a:prstGeom prst="rect">
            <a:avLst/>
          </a:prstGeom>
        </p:spPr>
      </p:pic>
    </p:spTree>
    <p:extLst>
      <p:ext uri="{BB962C8B-B14F-4D97-AF65-F5344CB8AC3E}">
        <p14:creationId xmlns:p14="http://schemas.microsoft.com/office/powerpoint/2010/main" val="24224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309093"/>
            <a:ext cx="10396541" cy="6426558"/>
          </a:xfrm>
        </p:spPr>
        <p:txBody>
          <a:bodyPr>
            <a:normAutofit/>
          </a:bodyPr>
          <a:lstStyle/>
          <a:p>
            <a:pPr algn="just"/>
            <a:r>
              <a:rPr lang="pl-PL" sz="2800" dirty="0"/>
              <a:t>Uz zanemarenje reverzne struje može se zanemariti i pad napona na otporniku:</a:t>
            </a:r>
            <a:endParaRPr lang="hr-HR" sz="2800" dirty="0"/>
          </a:p>
          <a:p>
            <a:pPr algn="ctr"/>
            <a:r>
              <a:rPr lang="hr-HR" sz="3200" dirty="0" smtClean="0"/>
              <a:t>I</a:t>
            </a:r>
            <a:r>
              <a:rPr lang="hr-HR" sz="2000" dirty="0" smtClean="0"/>
              <a:t>D</a:t>
            </a:r>
            <a:r>
              <a:rPr lang="hr-HR" sz="3200" dirty="0" smtClean="0"/>
              <a:t> = 0 A,  U</a:t>
            </a:r>
            <a:r>
              <a:rPr lang="hr-HR" sz="2000" dirty="0" smtClean="0"/>
              <a:t>R</a:t>
            </a:r>
            <a:r>
              <a:rPr lang="hr-HR" sz="3200" dirty="0" smtClean="0"/>
              <a:t> = 0 V,  U</a:t>
            </a:r>
            <a:r>
              <a:rPr lang="hr-HR" sz="2000" dirty="0" smtClean="0"/>
              <a:t>D</a:t>
            </a:r>
            <a:r>
              <a:rPr lang="hr-HR" sz="3200" dirty="0" smtClean="0"/>
              <a:t> = - U</a:t>
            </a:r>
            <a:endParaRPr lang="hr-HR" sz="3200" dirty="0"/>
          </a:p>
        </p:txBody>
      </p:sp>
      <p:pic>
        <p:nvPicPr>
          <p:cNvPr id="2" name="Slika 1"/>
          <p:cNvPicPr>
            <a:picLocks noChangeAspect="1"/>
          </p:cNvPicPr>
          <p:nvPr/>
        </p:nvPicPr>
        <p:blipFill>
          <a:blip r:embed="rId2"/>
          <a:stretch>
            <a:fillRect/>
          </a:stretch>
        </p:blipFill>
        <p:spPr>
          <a:xfrm>
            <a:off x="2939190" y="2632936"/>
            <a:ext cx="6566413" cy="3450149"/>
          </a:xfrm>
          <a:prstGeom prst="rect">
            <a:avLst/>
          </a:prstGeom>
        </p:spPr>
      </p:pic>
    </p:spTree>
    <p:extLst>
      <p:ext uri="{BB962C8B-B14F-4D97-AF65-F5344CB8AC3E}">
        <p14:creationId xmlns:p14="http://schemas.microsoft.com/office/powerpoint/2010/main" val="473190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1248" y="185970"/>
            <a:ext cx="9720072" cy="754187"/>
          </a:xfrm>
        </p:spPr>
        <p:txBody>
          <a:bodyPr/>
          <a:lstStyle/>
          <a:p>
            <a:r>
              <a:rPr lang="hr-HR" dirty="0" smtClean="0"/>
              <a:t>Strujno-naponska karakteristika diode</a:t>
            </a:r>
            <a:endParaRPr lang="hr-HR" dirty="0"/>
          </a:p>
        </p:txBody>
      </p:sp>
      <p:pic>
        <p:nvPicPr>
          <p:cNvPr id="5" name="Slika 4"/>
          <p:cNvPicPr/>
          <p:nvPr/>
        </p:nvPicPr>
        <p:blipFill>
          <a:blip r:embed="rId2">
            <a:extLst>
              <a:ext uri="{28A0092B-C50C-407E-A947-70E740481C1C}">
                <a14:useLocalDpi xmlns:a14="http://schemas.microsoft.com/office/drawing/2010/main" val="0"/>
              </a:ext>
            </a:extLst>
          </a:blip>
          <a:srcRect/>
          <a:stretch>
            <a:fillRect/>
          </a:stretch>
        </p:blipFill>
        <p:spPr bwMode="auto">
          <a:xfrm>
            <a:off x="3276232" y="1128949"/>
            <a:ext cx="5190103" cy="5295099"/>
          </a:xfrm>
          <a:prstGeom prst="rect">
            <a:avLst/>
          </a:prstGeom>
          <a:noFill/>
          <a:ln>
            <a:noFill/>
          </a:ln>
        </p:spPr>
      </p:pic>
    </p:spTree>
    <p:extLst>
      <p:ext uri="{BB962C8B-B14F-4D97-AF65-F5344CB8AC3E}">
        <p14:creationId xmlns:p14="http://schemas.microsoft.com/office/powerpoint/2010/main" val="239787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69884" y="836035"/>
            <a:ext cx="10676036" cy="5347788"/>
          </a:xfrm>
        </p:spPr>
        <p:txBody>
          <a:bodyPr>
            <a:normAutofit/>
          </a:bodyPr>
          <a:lstStyle/>
          <a:p>
            <a:pPr algn="just"/>
            <a:r>
              <a:rPr lang="hr-HR" sz="2800" b="1" dirty="0"/>
              <a:t>Napon praga </a:t>
            </a:r>
            <a:r>
              <a:rPr lang="hr-HR" sz="2800" dirty="0"/>
              <a:t>ili </a:t>
            </a:r>
            <a:r>
              <a:rPr lang="hr-HR" sz="2800" b="1" dirty="0"/>
              <a:t>napon </a:t>
            </a:r>
            <a:r>
              <a:rPr lang="hr-HR" sz="2800" b="1" dirty="0" smtClean="0"/>
              <a:t>koljena U</a:t>
            </a:r>
            <a:r>
              <a:rPr lang="hr-HR" sz="1800" b="1" dirty="0" smtClean="0"/>
              <a:t>T</a:t>
            </a:r>
            <a:r>
              <a:rPr lang="hr-HR" sz="2800" b="1" dirty="0" smtClean="0"/>
              <a:t> </a:t>
            </a:r>
            <a:r>
              <a:rPr lang="hr-HR" sz="2800" dirty="0" smtClean="0"/>
              <a:t>(engl. </a:t>
            </a:r>
            <a:r>
              <a:rPr lang="hr-HR" sz="2800" dirty="0" err="1" smtClean="0"/>
              <a:t>treshold</a:t>
            </a:r>
            <a:r>
              <a:rPr lang="hr-HR" sz="2800" dirty="0" smtClean="0"/>
              <a:t> </a:t>
            </a:r>
            <a:r>
              <a:rPr lang="hr-HR" sz="2800" dirty="0" err="1" smtClean="0"/>
              <a:t>voltage</a:t>
            </a:r>
            <a:r>
              <a:rPr lang="hr-HR" sz="2800" dirty="0" smtClean="0"/>
              <a:t>) je </a:t>
            </a:r>
            <a:r>
              <a:rPr lang="hr-HR" sz="2800" dirty="0"/>
              <a:t>napon kod kojeg dioda provede. </a:t>
            </a:r>
          </a:p>
          <a:p>
            <a:pPr algn="just"/>
            <a:r>
              <a:rPr lang="hr-HR" sz="2800" b="1" dirty="0"/>
              <a:t>Propusni napona U</a:t>
            </a:r>
            <a:r>
              <a:rPr lang="hr-HR" sz="1800" b="1" dirty="0"/>
              <a:t>F</a:t>
            </a:r>
            <a:r>
              <a:rPr lang="hr-HR" sz="2800" b="1" dirty="0"/>
              <a:t> </a:t>
            </a:r>
            <a:r>
              <a:rPr lang="hr-HR" sz="2800" dirty="0"/>
              <a:t>je napon na diodi pri propusnoj polarizaciji i uz navedenu propusnu struju. </a:t>
            </a:r>
          </a:p>
          <a:p>
            <a:pPr algn="just"/>
            <a:r>
              <a:rPr lang="hr-HR" sz="2800" b="1" dirty="0"/>
              <a:t>Struja propusne polarizacije I</a:t>
            </a:r>
            <a:r>
              <a:rPr lang="hr-HR" sz="1800" b="1" dirty="0"/>
              <a:t>F</a:t>
            </a:r>
            <a:r>
              <a:rPr lang="hr-HR" sz="2800" b="1" dirty="0"/>
              <a:t> </a:t>
            </a:r>
            <a:r>
              <a:rPr lang="hr-HR" sz="2800" dirty="0"/>
              <a:t>je  prosječna struja pri propusnoj polarizaciji. </a:t>
            </a:r>
          </a:p>
          <a:p>
            <a:pPr algn="just"/>
            <a:r>
              <a:rPr lang="hr-HR" sz="2800" b="1" dirty="0"/>
              <a:t>Reverzna struja zasićenja I</a:t>
            </a:r>
            <a:r>
              <a:rPr lang="hr-HR" sz="1800" b="1" dirty="0"/>
              <a:t>R</a:t>
            </a:r>
            <a:r>
              <a:rPr lang="hr-HR" sz="2800" b="1" dirty="0"/>
              <a:t> </a:t>
            </a:r>
            <a:r>
              <a:rPr lang="hr-HR" sz="2800" dirty="0"/>
              <a:t>je struja u području zaporne polarizacije. </a:t>
            </a:r>
          </a:p>
          <a:p>
            <a:pPr algn="just"/>
            <a:r>
              <a:rPr lang="hr-HR" sz="2800" b="1" dirty="0"/>
              <a:t>Probojni napon U</a:t>
            </a:r>
            <a:r>
              <a:rPr lang="hr-HR" sz="1800" b="1" dirty="0"/>
              <a:t>PR</a:t>
            </a:r>
            <a:r>
              <a:rPr lang="hr-HR" sz="2800" b="1" dirty="0"/>
              <a:t> </a:t>
            </a:r>
            <a:r>
              <a:rPr lang="hr-HR" sz="2800" b="1" dirty="0" smtClean="0"/>
              <a:t>(</a:t>
            </a:r>
            <a:r>
              <a:rPr lang="hr-HR" sz="2800" dirty="0" smtClean="0"/>
              <a:t>U</a:t>
            </a:r>
            <a:r>
              <a:rPr lang="hr-HR" sz="1800" dirty="0" smtClean="0"/>
              <a:t>BR</a:t>
            </a:r>
            <a:r>
              <a:rPr lang="hr-HR" sz="2800" dirty="0" smtClean="0"/>
              <a:t> engl. </a:t>
            </a:r>
            <a:r>
              <a:rPr lang="hr-HR" sz="2800" dirty="0" err="1" smtClean="0"/>
              <a:t>breakdown</a:t>
            </a:r>
            <a:r>
              <a:rPr lang="hr-HR" sz="2800" dirty="0" smtClean="0"/>
              <a:t> reverse </a:t>
            </a:r>
            <a:r>
              <a:rPr lang="hr-HR" sz="2800" dirty="0" err="1" smtClean="0"/>
              <a:t>voltage</a:t>
            </a:r>
            <a:r>
              <a:rPr lang="hr-HR" sz="2800" dirty="0" smtClean="0"/>
              <a:t>)</a:t>
            </a:r>
            <a:r>
              <a:rPr lang="hr-HR" sz="2800" b="1" dirty="0" smtClean="0"/>
              <a:t> </a:t>
            </a:r>
            <a:r>
              <a:rPr lang="hr-HR" sz="2800" dirty="0"/>
              <a:t>je napon kod kojeg nastaje proboj. </a:t>
            </a:r>
          </a:p>
          <a:p>
            <a:pPr algn="just"/>
            <a:r>
              <a:rPr lang="hr-HR" sz="2800" b="1" dirty="0"/>
              <a:t>Dopušteni utrošak snage P </a:t>
            </a:r>
            <a:r>
              <a:rPr lang="hr-HR" sz="2800" dirty="0"/>
              <a:t>je snaga koja se razvije na diodi (snaga disipacije). </a:t>
            </a:r>
          </a:p>
          <a:p>
            <a:endParaRPr lang="hr-HR" sz="3200" dirty="0"/>
          </a:p>
          <a:p>
            <a:endParaRPr lang="hr-HR" sz="3200" dirty="0"/>
          </a:p>
        </p:txBody>
      </p:sp>
    </p:spTree>
    <p:extLst>
      <p:ext uri="{BB962C8B-B14F-4D97-AF65-F5344CB8AC3E}">
        <p14:creationId xmlns:p14="http://schemas.microsoft.com/office/powerpoint/2010/main" val="136837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922373" y="332837"/>
            <a:ext cx="7968602" cy="6108809"/>
          </a:xfrm>
          <a:prstGeom prst="rect">
            <a:avLst/>
          </a:prstGeom>
        </p:spPr>
      </p:pic>
    </p:spTree>
    <p:extLst>
      <p:ext uri="{BB962C8B-B14F-4D97-AF65-F5344CB8AC3E}">
        <p14:creationId xmlns:p14="http://schemas.microsoft.com/office/powerpoint/2010/main" val="962567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7632" y="828286"/>
            <a:ext cx="10738381" cy="5704249"/>
          </a:xfrm>
        </p:spPr>
        <p:txBody>
          <a:bodyPr>
            <a:normAutofit/>
          </a:bodyPr>
          <a:lstStyle/>
          <a:p>
            <a:pPr marL="0" indent="0">
              <a:buNone/>
            </a:pPr>
            <a:r>
              <a:rPr lang="hr-HR" sz="2800" dirty="0"/>
              <a:t>Jednadžba strujno-naponske karakteristike </a:t>
            </a:r>
            <a:r>
              <a:rPr lang="hr-HR" sz="2800" dirty="0" smtClean="0"/>
              <a:t>diode:</a:t>
            </a:r>
          </a:p>
          <a:p>
            <a:endParaRPr lang="hr-HR" sz="3200" dirty="0"/>
          </a:p>
          <a:p>
            <a:pPr algn="ctr"/>
            <a:r>
              <a:rPr lang="hr-HR" sz="4400" b="1" dirty="0" smtClean="0"/>
              <a:t>I</a:t>
            </a:r>
            <a:r>
              <a:rPr lang="hr-HR" sz="3200" b="1" dirty="0" smtClean="0"/>
              <a:t>D</a:t>
            </a:r>
            <a:r>
              <a:rPr lang="hr-HR" sz="4400" b="1" dirty="0" smtClean="0"/>
              <a:t> </a:t>
            </a:r>
            <a:r>
              <a:rPr lang="hr-HR" sz="4400" b="1" dirty="0"/>
              <a:t>= I</a:t>
            </a:r>
            <a:r>
              <a:rPr lang="hr-HR" sz="3200" b="1" dirty="0"/>
              <a:t>R</a:t>
            </a:r>
            <a:r>
              <a:rPr lang="hr-HR" sz="4400" b="1" dirty="0"/>
              <a:t> (e^(</a:t>
            </a:r>
            <a:r>
              <a:rPr lang="hr-HR" sz="4400" b="1" dirty="0" smtClean="0"/>
              <a:t>U</a:t>
            </a:r>
            <a:r>
              <a:rPr lang="hr-HR" sz="3200" b="1" dirty="0" smtClean="0"/>
              <a:t>D</a:t>
            </a:r>
            <a:r>
              <a:rPr lang="hr-HR" sz="4400" b="1" dirty="0" smtClean="0"/>
              <a:t>/U</a:t>
            </a:r>
            <a:r>
              <a:rPr lang="hr-HR" sz="3200" b="1" dirty="0" smtClean="0"/>
              <a:t>T</a:t>
            </a:r>
            <a:r>
              <a:rPr lang="hr-HR" sz="4400" b="1" dirty="0" smtClean="0"/>
              <a:t>) </a:t>
            </a:r>
            <a:r>
              <a:rPr lang="hr-HR" sz="4400" b="1" dirty="0"/>
              <a:t>– 1)</a:t>
            </a:r>
          </a:p>
          <a:p>
            <a:pPr marL="0" indent="0">
              <a:buNone/>
            </a:pPr>
            <a:r>
              <a:rPr lang="hr-HR" sz="2800" dirty="0" smtClean="0"/>
              <a:t>gdje </a:t>
            </a:r>
            <a:r>
              <a:rPr lang="hr-HR" sz="2800" dirty="0"/>
              <a:t>je: </a:t>
            </a:r>
          </a:p>
          <a:p>
            <a:r>
              <a:rPr lang="hr-HR" sz="2800" dirty="0"/>
              <a:t>	</a:t>
            </a:r>
            <a:r>
              <a:rPr lang="hr-HR" sz="2800" dirty="0" smtClean="0"/>
              <a:t>I</a:t>
            </a:r>
            <a:r>
              <a:rPr lang="hr-HR" sz="1800" dirty="0" smtClean="0"/>
              <a:t>D</a:t>
            </a:r>
            <a:r>
              <a:rPr lang="hr-HR" sz="2800" dirty="0" smtClean="0"/>
              <a:t> </a:t>
            </a:r>
            <a:r>
              <a:rPr lang="hr-HR" sz="2800" dirty="0"/>
              <a:t>– struja kroz diodu, </a:t>
            </a:r>
          </a:p>
          <a:p>
            <a:r>
              <a:rPr lang="hr-HR" sz="2800" dirty="0"/>
              <a:t>	I</a:t>
            </a:r>
            <a:r>
              <a:rPr lang="hr-HR" sz="1800" dirty="0"/>
              <a:t>R</a:t>
            </a:r>
            <a:r>
              <a:rPr lang="hr-HR" sz="2800" dirty="0"/>
              <a:t> – zaporna (reverzna) struja </a:t>
            </a:r>
            <a:r>
              <a:rPr lang="hr-HR" sz="2800" dirty="0" smtClean="0"/>
              <a:t>zasićenja</a:t>
            </a:r>
            <a:r>
              <a:rPr lang="hr-HR" sz="2800" dirty="0"/>
              <a:t>, </a:t>
            </a:r>
          </a:p>
          <a:p>
            <a:r>
              <a:rPr lang="hr-HR" sz="2800" dirty="0"/>
              <a:t>	</a:t>
            </a:r>
            <a:r>
              <a:rPr lang="hr-HR" sz="2800" dirty="0" smtClean="0"/>
              <a:t>U</a:t>
            </a:r>
            <a:r>
              <a:rPr lang="hr-HR" sz="1800" dirty="0" smtClean="0"/>
              <a:t>D</a:t>
            </a:r>
            <a:r>
              <a:rPr lang="hr-HR" sz="2800" dirty="0" smtClean="0"/>
              <a:t> </a:t>
            </a:r>
            <a:r>
              <a:rPr lang="hr-HR" sz="2800" dirty="0"/>
              <a:t>– napon na diodi, </a:t>
            </a:r>
          </a:p>
          <a:p>
            <a:r>
              <a:rPr lang="hr-HR" sz="2800" dirty="0"/>
              <a:t>	</a:t>
            </a:r>
            <a:r>
              <a:rPr lang="hr-HR" sz="2800" dirty="0" smtClean="0"/>
              <a:t>U</a:t>
            </a:r>
            <a:r>
              <a:rPr lang="hr-HR" sz="1800" dirty="0" smtClean="0"/>
              <a:t>T</a:t>
            </a:r>
            <a:r>
              <a:rPr lang="hr-HR" sz="2800" dirty="0" smtClean="0"/>
              <a:t> </a:t>
            </a:r>
            <a:r>
              <a:rPr lang="hr-HR" sz="2800" dirty="0"/>
              <a:t>– naponski ekvivalent temperaturi (</a:t>
            </a:r>
            <a:r>
              <a:rPr lang="hr-HR" sz="2800" dirty="0" err="1"/>
              <a:t>Ut</a:t>
            </a:r>
            <a:r>
              <a:rPr lang="hr-HR" sz="2800" dirty="0"/>
              <a:t> = T/11600, a iznosi 25 </a:t>
            </a:r>
            <a:r>
              <a:rPr lang="hr-HR" sz="2800" dirty="0" err="1"/>
              <a:t>mV</a:t>
            </a:r>
            <a:r>
              <a:rPr lang="hr-HR" sz="2800" dirty="0"/>
              <a:t> pri sobnoj temperaturi) </a:t>
            </a:r>
          </a:p>
          <a:p>
            <a:endParaRPr lang="hr-HR" sz="3200" dirty="0"/>
          </a:p>
          <a:p>
            <a:endParaRPr lang="hr-HR" sz="3200" dirty="0"/>
          </a:p>
        </p:txBody>
      </p:sp>
    </p:spTree>
    <p:extLst>
      <p:ext uri="{BB962C8B-B14F-4D97-AF65-F5344CB8AC3E}">
        <p14:creationId xmlns:p14="http://schemas.microsoft.com/office/powerpoint/2010/main" val="1728040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85382" y="836907"/>
            <a:ext cx="6415059" cy="5757621"/>
          </a:xfrm>
        </p:spPr>
        <p:txBody>
          <a:bodyPr/>
          <a:lstStyle/>
          <a:p>
            <a:pPr marL="0" indent="0">
              <a:buNone/>
            </a:pPr>
            <a:r>
              <a:rPr lang="hr-HR" sz="2800" b="1" dirty="0" smtClean="0"/>
              <a:t>Dinamički otpor diode</a:t>
            </a:r>
            <a:r>
              <a:rPr lang="hr-HR" sz="2800" dirty="0" smtClean="0"/>
              <a:t> govori o tome kako promjena napona utječe na promjenu struje. Računamo ga prema izrazu:</a:t>
            </a:r>
          </a:p>
          <a:p>
            <a:pPr marL="0" indent="0" algn="ctr">
              <a:buNone/>
            </a:pPr>
            <a:r>
              <a:rPr lang="hr-HR" sz="2800" b="1" dirty="0" err="1" smtClean="0"/>
              <a:t>rd</a:t>
            </a:r>
            <a:r>
              <a:rPr lang="hr-HR" sz="2800" b="1" dirty="0" smtClean="0"/>
              <a:t> = ΔU</a:t>
            </a:r>
            <a:r>
              <a:rPr lang="hr-HR" sz="2000" b="1" dirty="0" smtClean="0"/>
              <a:t>D</a:t>
            </a:r>
            <a:r>
              <a:rPr lang="hr-HR" sz="2800" b="1" dirty="0" smtClean="0"/>
              <a:t> / ΔI</a:t>
            </a:r>
            <a:r>
              <a:rPr lang="hr-HR" sz="2000" b="1" dirty="0" smtClean="0"/>
              <a:t>D</a:t>
            </a:r>
            <a:endParaRPr lang="hr-HR" sz="2000" dirty="0" smtClean="0"/>
          </a:p>
          <a:p>
            <a:pPr marL="0" indent="0">
              <a:buNone/>
            </a:pPr>
            <a:r>
              <a:rPr lang="hr-HR" sz="2800" dirty="0" smtClean="0"/>
              <a:t>Dinamički otpor može se odrediti grafički kao nagib tangente na karakteristici diode u statičkoj radnoj točki. Dinamički otpor ovisi o vrijednosti istosmjerne struje u radnoj točki. </a:t>
            </a:r>
          </a:p>
          <a:p>
            <a:pPr marL="0" indent="0">
              <a:buNone/>
            </a:pPr>
            <a:r>
              <a:rPr lang="hr-HR" sz="2800" dirty="0" smtClean="0"/>
              <a:t>Ako promatramo zapornu polarizaciju diode, možemo ustvrditi da je dinamički otpor praktički beskonačan.</a:t>
            </a:r>
          </a:p>
          <a:p>
            <a:pPr marL="0" indent="0">
              <a:buNone/>
            </a:pPr>
            <a:endParaRPr lang="hr-HR"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7880888" y="1799023"/>
            <a:ext cx="3665349" cy="3833387"/>
          </a:xfrm>
          <a:prstGeom prst="rect">
            <a:avLst/>
          </a:prstGeom>
          <a:noFill/>
          <a:ln>
            <a:noFill/>
          </a:ln>
        </p:spPr>
      </p:pic>
    </p:spTree>
    <p:extLst>
      <p:ext uri="{BB962C8B-B14F-4D97-AF65-F5344CB8AC3E}">
        <p14:creationId xmlns:p14="http://schemas.microsoft.com/office/powerpoint/2010/main" val="2311462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85382" y="836907"/>
            <a:ext cx="6415059" cy="5757621"/>
          </a:xfrm>
        </p:spPr>
        <p:txBody>
          <a:bodyPr/>
          <a:lstStyle/>
          <a:p>
            <a:r>
              <a:rPr lang="hr-HR" sz="2800" dirty="0"/>
              <a:t>Strujno naponska karakteristika PN diode ovisi o temperaturi. Pri propusnoj polarizaciji diodi porastom temperature povećava se vodljivost odnosno struja. Za vođenje diode je potreban manji napon praga. Ako promatramo zapornu polarizaciju PN diode možemo uočiti da je potreban nešto veći iznos probojnog napona da reverzna struja poraste i uzrokuje oštećenje diode. </a:t>
            </a:r>
            <a:endParaRPr lang="en-CA" sz="2800" dirty="0"/>
          </a:p>
          <a:p>
            <a:r>
              <a:rPr lang="hr-HR" sz="2800" dirty="0"/>
              <a:t>U tvorničkim podatcima nalaze se karakteristične veličine dioda koja se daju za određeno područje temperatura. </a:t>
            </a:r>
            <a:endParaRPr lang="en-CA" sz="2800" dirty="0"/>
          </a:p>
        </p:txBody>
      </p:sp>
      <p:pic>
        <p:nvPicPr>
          <p:cNvPr id="5" name="Slika 4"/>
          <p:cNvPicPr/>
          <p:nvPr/>
        </p:nvPicPr>
        <p:blipFill>
          <a:blip r:embed="rId2">
            <a:extLst>
              <a:ext uri="{28A0092B-C50C-407E-A947-70E740481C1C}">
                <a14:useLocalDpi xmlns:a14="http://schemas.microsoft.com/office/drawing/2010/main" val="0"/>
              </a:ext>
            </a:extLst>
          </a:blip>
          <a:srcRect/>
          <a:stretch>
            <a:fillRect/>
          </a:stretch>
        </p:blipFill>
        <p:spPr bwMode="auto">
          <a:xfrm>
            <a:off x="7400441" y="201476"/>
            <a:ext cx="3161654" cy="3456124"/>
          </a:xfrm>
          <a:prstGeom prst="rect">
            <a:avLst/>
          </a:prstGeom>
          <a:noFill/>
          <a:ln>
            <a:noFill/>
          </a:ln>
        </p:spPr>
      </p:pic>
      <p:pic>
        <p:nvPicPr>
          <p:cNvPr id="6" name="Slika 5"/>
          <p:cNvPicPr/>
          <p:nvPr/>
        </p:nvPicPr>
        <p:blipFill>
          <a:blip r:embed="rId3">
            <a:extLst>
              <a:ext uri="{28A0092B-C50C-407E-A947-70E740481C1C}">
                <a14:useLocalDpi xmlns:a14="http://schemas.microsoft.com/office/drawing/2010/main" val="0"/>
              </a:ext>
            </a:extLst>
          </a:blip>
          <a:srcRect/>
          <a:stretch>
            <a:fillRect/>
          </a:stretch>
        </p:blipFill>
        <p:spPr bwMode="auto">
          <a:xfrm>
            <a:off x="8621003" y="3657600"/>
            <a:ext cx="3570997" cy="3200400"/>
          </a:xfrm>
          <a:prstGeom prst="rect">
            <a:avLst/>
          </a:prstGeom>
          <a:noFill/>
          <a:ln>
            <a:noFill/>
          </a:ln>
        </p:spPr>
      </p:pic>
    </p:spTree>
    <p:extLst>
      <p:ext uri="{BB962C8B-B14F-4D97-AF65-F5344CB8AC3E}">
        <p14:creationId xmlns:p14="http://schemas.microsoft.com/office/powerpoint/2010/main" val="1788405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58253" y="807887"/>
            <a:ext cx="11189368" cy="5087587"/>
          </a:xfrm>
        </p:spPr>
        <p:txBody>
          <a:bodyPr>
            <a:normAutofit/>
          </a:bodyPr>
          <a:lstStyle/>
          <a:p>
            <a:r>
              <a:rPr lang="hr-HR" sz="3200" dirty="0" smtClean="0"/>
              <a:t>Obaveze učenika:</a:t>
            </a:r>
            <a:endParaRPr lang="hr-HR" sz="3200" dirty="0"/>
          </a:p>
          <a:p>
            <a:r>
              <a:rPr lang="hr-HR" sz="3200" dirty="0"/>
              <a:t>-	redovit dolazak na sve oblike nastave, a izostanak s laboratorijskih vježbi </a:t>
            </a:r>
            <a:r>
              <a:rPr lang="hr-HR" sz="3200" u="sng" dirty="0"/>
              <a:t>mora se nadoknaditi</a:t>
            </a:r>
            <a:r>
              <a:rPr lang="hr-HR" sz="3200" dirty="0"/>
              <a:t>,</a:t>
            </a:r>
          </a:p>
          <a:p>
            <a:r>
              <a:rPr lang="hr-HR" sz="3200" dirty="0"/>
              <a:t>-	</a:t>
            </a:r>
            <a:r>
              <a:rPr lang="hr-HR" sz="3200" dirty="0" smtClean="0"/>
              <a:t>za </a:t>
            </a:r>
            <a:r>
              <a:rPr lang="hr-HR" sz="3200" dirty="0"/>
              <a:t>obavljanje laboratorijske vježbe </a:t>
            </a:r>
            <a:r>
              <a:rPr lang="hr-HR" sz="3200" dirty="0" smtClean="0"/>
              <a:t>morate se pripremati tokom nastave ili </a:t>
            </a:r>
            <a:r>
              <a:rPr lang="hr-HR" sz="3200" dirty="0"/>
              <a:t>samostalnim radom na temelju razrađenih zadataka za vježbe, uputa i literature,</a:t>
            </a:r>
          </a:p>
          <a:p>
            <a:r>
              <a:rPr lang="hr-HR" sz="3200" dirty="0" smtClean="0"/>
              <a:t>-</a:t>
            </a:r>
            <a:r>
              <a:rPr lang="hr-HR" sz="3200" dirty="0"/>
              <a:t>	</a:t>
            </a:r>
            <a:r>
              <a:rPr lang="hr-HR" sz="3200" dirty="0" smtClean="0"/>
              <a:t>trebate imati potrebni udžbenik (autor: Paunović, Analogni elektronički sklopovi - izdavač Element), skriptu za nastavu i laboratorijske vježbe te </a:t>
            </a:r>
            <a:r>
              <a:rPr lang="hr-HR" sz="3200" dirty="0"/>
              <a:t>pribor (</a:t>
            </a:r>
            <a:r>
              <a:rPr lang="hr-HR" sz="3200" dirty="0" smtClean="0"/>
              <a:t>bilježnice na kockice, olovku, </a:t>
            </a:r>
            <a:r>
              <a:rPr lang="hr-HR" sz="3200" dirty="0"/>
              <a:t>brisalo, </a:t>
            </a:r>
            <a:r>
              <a:rPr lang="hr-HR" sz="3200" dirty="0" smtClean="0"/>
              <a:t>kemijsku olovku i kalkulator).</a:t>
            </a:r>
            <a:endParaRPr lang="hr-HR" sz="3200" dirty="0"/>
          </a:p>
          <a:p>
            <a:endParaRPr lang="hr-HR" sz="3200" dirty="0"/>
          </a:p>
        </p:txBody>
      </p:sp>
    </p:spTree>
    <p:extLst>
      <p:ext uri="{BB962C8B-B14F-4D97-AF65-F5344CB8AC3E}">
        <p14:creationId xmlns:p14="http://schemas.microsoft.com/office/powerpoint/2010/main" val="38491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8628" y="798162"/>
            <a:ext cx="2858198" cy="1721979"/>
          </a:xfrm>
        </p:spPr>
        <p:txBody>
          <a:bodyPr>
            <a:normAutofit fontScale="90000"/>
          </a:bodyPr>
          <a:lstStyle/>
          <a:p>
            <a:r>
              <a:rPr lang="hr-HR" dirty="0" smtClean="0"/>
              <a:t>Primjeri izvedbi dioda</a:t>
            </a:r>
            <a:endParaRPr lang="hr-HR" dirty="0"/>
          </a:p>
        </p:txBody>
      </p:sp>
      <p:pic>
        <p:nvPicPr>
          <p:cNvPr id="8" name="Slika 7"/>
          <p:cNvPicPr>
            <a:picLocks noChangeAspect="1"/>
          </p:cNvPicPr>
          <p:nvPr/>
        </p:nvPicPr>
        <p:blipFill>
          <a:blip r:embed="rId2"/>
          <a:stretch>
            <a:fillRect/>
          </a:stretch>
        </p:blipFill>
        <p:spPr>
          <a:xfrm>
            <a:off x="5973197" y="354239"/>
            <a:ext cx="2602673" cy="6117971"/>
          </a:xfrm>
          <a:prstGeom prst="rect">
            <a:avLst/>
          </a:prstGeom>
        </p:spPr>
      </p:pic>
      <p:pic>
        <p:nvPicPr>
          <p:cNvPr id="9" name="Slika 8"/>
          <p:cNvPicPr>
            <a:picLocks noChangeAspect="1"/>
          </p:cNvPicPr>
          <p:nvPr/>
        </p:nvPicPr>
        <p:blipFill>
          <a:blip r:embed="rId3"/>
          <a:stretch>
            <a:fillRect/>
          </a:stretch>
        </p:blipFill>
        <p:spPr>
          <a:xfrm>
            <a:off x="8952872" y="594462"/>
            <a:ext cx="2836160" cy="2311470"/>
          </a:xfrm>
          <a:prstGeom prst="rect">
            <a:avLst/>
          </a:prstGeom>
        </p:spPr>
      </p:pic>
      <p:pic>
        <p:nvPicPr>
          <p:cNvPr id="10" name="Slika 9"/>
          <p:cNvPicPr>
            <a:picLocks noChangeAspect="1"/>
          </p:cNvPicPr>
          <p:nvPr/>
        </p:nvPicPr>
        <p:blipFill>
          <a:blip r:embed="rId4"/>
          <a:stretch>
            <a:fillRect/>
          </a:stretch>
        </p:blipFill>
        <p:spPr>
          <a:xfrm>
            <a:off x="9087553" y="3751774"/>
            <a:ext cx="2701479" cy="2005848"/>
          </a:xfrm>
          <a:prstGeom prst="rect">
            <a:avLst/>
          </a:prstGeom>
        </p:spPr>
      </p:pic>
      <p:pic>
        <p:nvPicPr>
          <p:cNvPr id="6" name="Slika 5"/>
          <p:cNvPicPr/>
          <p:nvPr/>
        </p:nvPicPr>
        <p:blipFill>
          <a:blip r:embed="rId5">
            <a:extLst>
              <a:ext uri="{28A0092B-C50C-407E-A947-70E740481C1C}">
                <a14:useLocalDpi xmlns:a14="http://schemas.microsoft.com/office/drawing/2010/main" val="0"/>
              </a:ext>
            </a:extLst>
          </a:blip>
          <a:srcRect/>
          <a:stretch>
            <a:fillRect/>
          </a:stretch>
        </p:blipFill>
        <p:spPr bwMode="auto">
          <a:xfrm>
            <a:off x="0" y="2520141"/>
            <a:ext cx="5730875" cy="2700655"/>
          </a:xfrm>
          <a:prstGeom prst="rect">
            <a:avLst/>
          </a:prstGeom>
          <a:noFill/>
          <a:ln>
            <a:noFill/>
          </a:ln>
        </p:spPr>
      </p:pic>
    </p:spTree>
    <p:extLst>
      <p:ext uri="{BB962C8B-B14F-4D97-AF65-F5344CB8AC3E}">
        <p14:creationId xmlns:p14="http://schemas.microsoft.com/office/powerpoint/2010/main" val="3669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956981" y="69670"/>
            <a:ext cx="6235020" cy="6788330"/>
          </a:xfrm>
        </p:spPr>
        <p:txBody>
          <a:bodyPr>
            <a:normAutofit/>
          </a:bodyPr>
          <a:lstStyle/>
          <a:p>
            <a:r>
              <a:rPr lang="hr-HR" dirty="0"/>
              <a:t>A – katalog naglašava da silicijska visokonaponska dioda ima minimalni reverzni napon od 125V kod reverzne struje od 100 </a:t>
            </a:r>
            <a:r>
              <a:rPr lang="hr-HR" dirty="0" err="1"/>
              <a:t>μA</a:t>
            </a:r>
            <a:endParaRPr lang="en-CA" dirty="0"/>
          </a:p>
          <a:p>
            <a:r>
              <a:rPr lang="hr-HR" dirty="0"/>
              <a:t>B – temperaturni raspon diode koji daje proizvođač </a:t>
            </a:r>
            <a:endParaRPr lang="en-CA" dirty="0"/>
          </a:p>
          <a:p>
            <a:r>
              <a:rPr lang="hr-HR" dirty="0"/>
              <a:t>C – maksimalna snaga (disipacija) diode od 500 </a:t>
            </a:r>
            <a:r>
              <a:rPr lang="hr-HR" dirty="0" err="1"/>
              <a:t>mW</a:t>
            </a:r>
            <a:r>
              <a:rPr lang="hr-HR" dirty="0"/>
              <a:t> na sobnoj temperaturi od 25⁰C</a:t>
            </a:r>
            <a:endParaRPr lang="en-CA" dirty="0"/>
          </a:p>
          <a:p>
            <a:r>
              <a:rPr lang="hr-HR" dirty="0"/>
              <a:t>D – maksimalna propusna struja diode iznosi 500 </a:t>
            </a:r>
            <a:r>
              <a:rPr lang="hr-HR" dirty="0" err="1"/>
              <a:t>mA</a:t>
            </a:r>
            <a:endParaRPr lang="en-CA" dirty="0"/>
          </a:p>
          <a:p>
            <a:r>
              <a:rPr lang="hr-HR" dirty="0"/>
              <a:t>E – raspon napona za određene vrijednosti struje</a:t>
            </a:r>
            <a:endParaRPr lang="en-CA" dirty="0"/>
          </a:p>
          <a:p>
            <a:r>
              <a:rPr lang="hr-HR" dirty="0"/>
              <a:t>F – utjecaj temperature na iznos reverzne struje odnosno reverzni napon</a:t>
            </a:r>
            <a:endParaRPr lang="en-CA" dirty="0"/>
          </a:p>
          <a:p>
            <a:r>
              <a:rPr lang="hr-HR" dirty="0"/>
              <a:t>G – kapacitet kondenzatora kod ispitne frekvencije od 1 MHz</a:t>
            </a:r>
            <a:endParaRPr lang="en-CA" dirty="0"/>
          </a:p>
          <a:p>
            <a:r>
              <a:rPr lang="hr-HR" dirty="0"/>
              <a:t>H – vrijeme vraćanja diode iz reverznog u propusno područje rada</a:t>
            </a:r>
            <a:endParaRPr lang="en-CA" dirty="0"/>
          </a:p>
          <a:p>
            <a:r>
              <a:rPr lang="hr-HR" dirty="0" smtClean="0"/>
              <a:t>Na slici </a:t>
            </a:r>
            <a:r>
              <a:rPr lang="hr-HR" dirty="0"/>
              <a:t>možemo uočiti izgled i dimenzije diode koje garantira proizvođač diode. </a:t>
            </a:r>
            <a:endParaRPr lang="en-CA" dirty="0"/>
          </a:p>
          <a:p>
            <a:endParaRPr lang="hr-HR"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121602" y="465681"/>
            <a:ext cx="5730875" cy="5752465"/>
          </a:xfrm>
          <a:prstGeom prst="rect">
            <a:avLst/>
          </a:prstGeom>
          <a:noFill/>
          <a:ln>
            <a:noFill/>
          </a:ln>
        </p:spPr>
      </p:pic>
    </p:spTree>
    <p:extLst>
      <p:ext uri="{BB962C8B-B14F-4D97-AF65-F5344CB8AC3E}">
        <p14:creationId xmlns:p14="http://schemas.microsoft.com/office/powerpoint/2010/main" val="2106704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Zenerova dioda</a:t>
            </a:r>
            <a:endParaRPr lang="hr-HR" dirty="0"/>
          </a:p>
        </p:txBody>
      </p:sp>
      <p:sp>
        <p:nvSpPr>
          <p:cNvPr id="3" name="Rezervirano mjesto teksta 2"/>
          <p:cNvSpPr>
            <a:spLocks noGrp="1"/>
          </p:cNvSpPr>
          <p:nvPr>
            <p:ph type="body"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202549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62296" y="242903"/>
            <a:ext cx="1107294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Zener diode su silicijske diode koje kod Zenerova ili </a:t>
            </a:r>
            <a:r>
              <a:rPr kumimoji="0" lang="hr-HR" sz="2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lavinskog</a:t>
            </a: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proboja imaju stalan napon, praktično neovisan o struji kroz diodu. Ime je dobila po engleskom znanstveniku </a:t>
            </a:r>
            <a:r>
              <a:rPr kumimoji="0" lang="hr-HR" sz="2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Zeneru</a:t>
            </a: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koji je 1934. godine detaljno ispitao naglo povećanje vodljivosti zaporno polarizirane struje diode. </a:t>
            </a:r>
            <a:endParaRPr kumimoji="0" lang="en-CA"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Zbog toga je pojava da se kod određenog napona iz kristalne rešetke oslobađa velik broj elektrona nazvan Zenerov efekt. Ukoliko se napon i dalje povećava, elektroni se toliko ubrzaju da udarom izbijaju nove elektrone, to je tzv. </a:t>
            </a:r>
            <a:r>
              <a:rPr kumimoji="0" lang="hr-HR" sz="2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lavinski</a:t>
            </a: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efekt.</a:t>
            </a:r>
            <a:endParaRPr kumimoji="0" lang="en-CA"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Simboli Zener diode:</a:t>
            </a:r>
            <a:endParaRPr kumimoji="0" lang="en-CA"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353" y="4158343"/>
            <a:ext cx="1956164" cy="2608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4983478" y="3689127"/>
            <a:ext cx="689501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Probojni napon Zenerove diode naziva se </a:t>
            </a:r>
            <a:r>
              <a:rPr kumimoji="0" lang="hr-HR" sz="2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Zenerovim</a:t>
            </a: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naponom i ima oznaku Uz (U</a:t>
            </a:r>
            <a:r>
              <a:rPr kumimoji="0" lang="hr-HR"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a:t>
            </a: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Strujno-naponska karakteristika Zener diode jednaka je karakteristici diode. </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Važan podatak kod Zener diode čini dinamički otpor. Što je karakteristika strmija to je otpor manji.</a:t>
            </a:r>
            <a:endParaRPr kumimoji="0" lang="hr-HR"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281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500"/>
                                        <p:tgtEl>
                                          <p:spTgt spid="20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12059" y="248133"/>
            <a:ext cx="7466729" cy="6426558"/>
          </a:xfrm>
        </p:spPr>
        <p:txBody>
          <a:bodyPr>
            <a:normAutofit/>
          </a:bodyPr>
          <a:lstStyle/>
          <a:p>
            <a:pPr marL="0" indent="0" algn="just">
              <a:buNone/>
            </a:pPr>
            <a:r>
              <a:rPr lang="hr-HR" sz="2800" dirty="0"/>
              <a:t>Kada je Zener dioda propusno polarizirana ona djeluje kao ispravljačka dioda. Kroz diodu teče propusna struja I</a:t>
            </a:r>
            <a:r>
              <a:rPr lang="hr-HR" sz="1800" dirty="0"/>
              <a:t>F</a:t>
            </a:r>
            <a:r>
              <a:rPr lang="hr-HR" sz="2800" dirty="0"/>
              <a:t> i na njoj je mali propusni napon U</a:t>
            </a:r>
            <a:r>
              <a:rPr lang="hr-HR" sz="1800" dirty="0"/>
              <a:t>F</a:t>
            </a:r>
            <a:r>
              <a:rPr lang="hr-HR" sz="2800" dirty="0"/>
              <a:t>. </a:t>
            </a:r>
            <a:endParaRPr lang="hr-HR" sz="2800" dirty="0" smtClean="0"/>
          </a:p>
          <a:p>
            <a:pPr marL="0" indent="0" algn="just">
              <a:buNone/>
            </a:pPr>
            <a:r>
              <a:rPr lang="hr-HR" sz="2800" dirty="0" smtClean="0"/>
              <a:t>Uz </a:t>
            </a:r>
            <a:r>
              <a:rPr lang="hr-HR" sz="2800" dirty="0"/>
              <a:t>pozitivni ulazni napon manji od napona U</a:t>
            </a:r>
            <a:r>
              <a:rPr lang="hr-HR" sz="1800" dirty="0"/>
              <a:t>Z</a:t>
            </a:r>
            <a:r>
              <a:rPr lang="hr-HR" sz="2800" dirty="0"/>
              <a:t> dioda je zaporno polarizirana i na njoj je napon izvora. Kroz nju ne teče struja sve dok napon priključnog izvora ne prijeđe probojni napon U</a:t>
            </a:r>
            <a:r>
              <a:rPr lang="hr-HR" sz="1800" dirty="0"/>
              <a:t>Z</a:t>
            </a:r>
            <a:r>
              <a:rPr lang="hr-HR" sz="2800" dirty="0"/>
              <a:t>. </a:t>
            </a:r>
            <a:endParaRPr lang="hr-HR" sz="2800" dirty="0" smtClean="0"/>
          </a:p>
          <a:p>
            <a:pPr marL="0" indent="0" algn="just">
              <a:buNone/>
            </a:pPr>
            <a:r>
              <a:rPr lang="hr-HR" sz="2800" dirty="0" smtClean="0"/>
              <a:t>Kada </a:t>
            </a:r>
            <a:r>
              <a:rPr lang="hr-HR" sz="2800" dirty="0"/>
              <a:t>iznos priključenog napona prijeđe vrijednost U</a:t>
            </a:r>
            <a:r>
              <a:rPr lang="hr-HR" sz="1800" dirty="0"/>
              <a:t>Z</a:t>
            </a:r>
            <a:r>
              <a:rPr lang="hr-HR" sz="2800" dirty="0"/>
              <a:t> dioda prelazi u stanje Zenerova proboja (</a:t>
            </a:r>
            <a:r>
              <a:rPr lang="hr-HR" sz="2800" dirty="0" err="1"/>
              <a:t>lavinskog</a:t>
            </a:r>
            <a:r>
              <a:rPr lang="hr-HR" sz="2800" dirty="0"/>
              <a:t> proboja) i na njoj je stalan napon U</a:t>
            </a:r>
            <a:r>
              <a:rPr lang="hr-HR" sz="1800" dirty="0"/>
              <a:t>Z</a:t>
            </a:r>
            <a:r>
              <a:rPr lang="hr-HR" sz="2800" dirty="0"/>
              <a:t>. </a:t>
            </a:r>
            <a:endParaRPr lang="hr-HR" sz="2800" dirty="0" smtClean="0"/>
          </a:p>
          <a:p>
            <a:pPr marL="0" indent="0" algn="just">
              <a:buNone/>
            </a:pPr>
            <a:r>
              <a:rPr lang="hr-HR" sz="2800" dirty="0" smtClean="0"/>
              <a:t>Vrijednost </a:t>
            </a:r>
            <a:r>
              <a:rPr lang="hr-HR" sz="2800" dirty="0"/>
              <a:t>probojnog napona </a:t>
            </a:r>
            <a:r>
              <a:rPr lang="hr-HR" sz="2800" dirty="0" err="1"/>
              <a:t>Zenerovih</a:t>
            </a:r>
            <a:r>
              <a:rPr lang="hr-HR" sz="2800" dirty="0"/>
              <a:t> dioda može se kontrolirati u tijeku procesa proizvodnje. To omogućuje da se proizvode diode s probojnim naponima od nekoliko volti do nekoliko stotina volti.</a:t>
            </a:r>
          </a:p>
          <a:p>
            <a:endParaRPr lang="hr-HR" sz="3200"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88899" y="1484497"/>
            <a:ext cx="4378597" cy="4254452"/>
          </a:xfrm>
          <a:prstGeom prst="rect">
            <a:avLst/>
          </a:prstGeom>
          <a:noFill/>
          <a:ln>
            <a:noFill/>
          </a:ln>
        </p:spPr>
      </p:pic>
    </p:spTree>
    <p:extLst>
      <p:ext uri="{BB962C8B-B14F-4D97-AF65-F5344CB8AC3E}">
        <p14:creationId xmlns:p14="http://schemas.microsoft.com/office/powerpoint/2010/main" val="31699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371600" y="1304925"/>
            <a:ext cx="9448800" cy="4248150"/>
          </a:xfrm>
          <a:prstGeom prst="rect">
            <a:avLst/>
          </a:prstGeom>
        </p:spPr>
      </p:pic>
    </p:spTree>
    <p:extLst>
      <p:ext uri="{BB962C8B-B14F-4D97-AF65-F5344CB8AC3E}">
        <p14:creationId xmlns:p14="http://schemas.microsoft.com/office/powerpoint/2010/main" val="2678611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p:cNvPicPr/>
          <p:nvPr/>
        </p:nvPicPr>
        <p:blipFill>
          <a:blip r:embed="rId2" cstate="print"/>
          <a:srcRect/>
          <a:stretch>
            <a:fillRect/>
          </a:stretch>
        </p:blipFill>
        <p:spPr bwMode="auto">
          <a:xfrm>
            <a:off x="2657517" y="3375063"/>
            <a:ext cx="3740173" cy="3387142"/>
          </a:xfrm>
          <a:prstGeom prst="rect">
            <a:avLst/>
          </a:prstGeom>
          <a:noFill/>
          <a:ln w="9525">
            <a:noFill/>
            <a:miter lim="800000"/>
            <a:headEnd/>
            <a:tailEnd/>
          </a:ln>
        </p:spPr>
      </p:pic>
      <p:sp>
        <p:nvSpPr>
          <p:cNvPr id="3" name="Rezervirano mjesto sadržaja 2"/>
          <p:cNvSpPr>
            <a:spLocks noGrp="1"/>
          </p:cNvSpPr>
          <p:nvPr>
            <p:ph idx="1"/>
          </p:nvPr>
        </p:nvSpPr>
        <p:spPr>
          <a:xfrm>
            <a:off x="951723" y="808327"/>
            <a:ext cx="10891934" cy="3000164"/>
          </a:xfrm>
        </p:spPr>
        <p:txBody>
          <a:bodyPr>
            <a:normAutofit/>
          </a:bodyPr>
          <a:lstStyle/>
          <a:p>
            <a:pPr marL="0" indent="0" algn="just">
              <a:buNone/>
            </a:pPr>
            <a:r>
              <a:rPr lang="hr-HR" sz="2800" dirty="0"/>
              <a:t>Zenerove diode upotrebljavaju se kao stabilizatori </a:t>
            </a:r>
            <a:r>
              <a:rPr lang="hr-HR" sz="2800" dirty="0" smtClean="0"/>
              <a:t>te za ograničavanje </a:t>
            </a:r>
            <a:r>
              <a:rPr lang="hr-HR" sz="2800" dirty="0"/>
              <a:t>napona. </a:t>
            </a:r>
            <a:endParaRPr lang="hr-HR" sz="2800" dirty="0" smtClean="0"/>
          </a:p>
          <a:p>
            <a:pPr marL="0" indent="0" algn="just">
              <a:buNone/>
            </a:pPr>
            <a:r>
              <a:rPr lang="hr-HR" sz="2800" dirty="0"/>
              <a:t>P</a:t>
            </a:r>
            <a:r>
              <a:rPr lang="hr-HR" sz="2800" dirty="0" smtClean="0"/>
              <a:t>rilikom </a:t>
            </a:r>
            <a:r>
              <a:rPr lang="hr-HR" sz="2800" dirty="0"/>
              <a:t>odabira Zenerove diode treba voditi računa o najvećoj dopuštenoj struji diode I</a:t>
            </a:r>
            <a:r>
              <a:rPr lang="hr-HR" sz="1800" dirty="0"/>
              <a:t>Z</a:t>
            </a:r>
            <a:r>
              <a:rPr lang="hr-HR" sz="2800" dirty="0"/>
              <a:t> (nekoliko desetaka do nekoliko stotina </a:t>
            </a:r>
            <a:r>
              <a:rPr lang="hr-HR" sz="2800" dirty="0" err="1"/>
              <a:t>miliampera</a:t>
            </a:r>
            <a:r>
              <a:rPr lang="hr-HR" sz="2800" dirty="0"/>
              <a:t>), odnosno o dopuštenom utrošku snage (nekoliko stotina </a:t>
            </a:r>
            <a:r>
              <a:rPr lang="hr-HR" sz="2800" dirty="0" err="1"/>
              <a:t>milivata</a:t>
            </a:r>
            <a:r>
              <a:rPr lang="hr-HR" sz="2800" dirty="0"/>
              <a:t> do nekoliko desetaka vata). </a:t>
            </a:r>
          </a:p>
          <a:p>
            <a:endParaRPr lang="hr-HR" sz="3200" dirty="0"/>
          </a:p>
        </p:txBody>
      </p:sp>
      <p:pic>
        <p:nvPicPr>
          <p:cNvPr id="5" name="Picture 22"/>
          <p:cNvPicPr/>
          <p:nvPr/>
        </p:nvPicPr>
        <p:blipFill>
          <a:blip r:embed="rId3" cstate="print"/>
          <a:srcRect/>
          <a:stretch>
            <a:fillRect/>
          </a:stretch>
        </p:blipFill>
        <p:spPr bwMode="auto">
          <a:xfrm>
            <a:off x="7469422" y="3712697"/>
            <a:ext cx="2712142" cy="2711875"/>
          </a:xfrm>
          <a:prstGeom prst="rect">
            <a:avLst/>
          </a:prstGeom>
          <a:noFill/>
          <a:ln w="9525">
            <a:noFill/>
            <a:miter lim="800000"/>
            <a:headEnd/>
            <a:tailEnd/>
          </a:ln>
        </p:spPr>
      </p:pic>
    </p:spTree>
    <p:extLst>
      <p:ext uri="{BB962C8B-B14F-4D97-AF65-F5344CB8AC3E}">
        <p14:creationId xmlns:p14="http://schemas.microsoft.com/office/powerpoint/2010/main" val="9900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45751" y="770709"/>
            <a:ext cx="11133038" cy="4023360"/>
          </a:xfrm>
        </p:spPr>
        <p:txBody>
          <a:bodyPr>
            <a:normAutofit/>
          </a:bodyPr>
          <a:lstStyle/>
          <a:p>
            <a:r>
              <a:rPr lang="hr-HR" sz="2400" dirty="0"/>
              <a:t>Često je potrebno ograničiti porast napona iznad neke vrijednosti, a sklopovi koji to obavljaju nazivaju se ograničavači napona (engl. </a:t>
            </a:r>
            <a:r>
              <a:rPr lang="hr-HR" sz="2400" dirty="0" err="1"/>
              <a:t>limiting</a:t>
            </a:r>
            <a:r>
              <a:rPr lang="hr-HR" sz="2400" dirty="0"/>
              <a:t> </a:t>
            </a:r>
            <a:r>
              <a:rPr lang="hr-HR" sz="2400" dirty="0" err="1"/>
              <a:t>circuits</a:t>
            </a:r>
            <a:r>
              <a:rPr lang="hr-HR" sz="2400" dirty="0"/>
              <a:t>, </a:t>
            </a:r>
            <a:r>
              <a:rPr lang="hr-HR" sz="2400" dirty="0" err="1"/>
              <a:t>clipping</a:t>
            </a:r>
            <a:r>
              <a:rPr lang="hr-HR" sz="2400" dirty="0"/>
              <a:t> </a:t>
            </a:r>
            <a:r>
              <a:rPr lang="hr-HR" sz="2400" dirty="0" err="1"/>
              <a:t>circuits</a:t>
            </a:r>
            <a:r>
              <a:rPr lang="hr-HR" sz="2400" dirty="0"/>
              <a:t>). Stabilizatori napona stabiliziraju reverzni napon na određenu vrijednost uz povećanje reverzne struje. Prilikom odabira </a:t>
            </a:r>
            <a:r>
              <a:rPr lang="hr-HR" sz="2400" dirty="0" err="1"/>
              <a:t>Zenerovih</a:t>
            </a:r>
            <a:r>
              <a:rPr lang="hr-HR" sz="2400" dirty="0"/>
              <a:t> dioda potrebno je voditi računa o najvećoj dopuštenoj reverznoj struji, odnosno dopuštenom utrošku snage. </a:t>
            </a:r>
            <a:endParaRPr lang="en-CA" sz="2400" dirty="0"/>
          </a:p>
          <a:p>
            <a:r>
              <a:rPr lang="hr-HR" sz="2400" dirty="0" smtClean="0"/>
              <a:t>Stabilizator i ograničavač napona:</a:t>
            </a:r>
            <a:r>
              <a:rPr lang="hr-HR" sz="2800" dirty="0"/>
              <a:t/>
            </a:r>
            <a:br>
              <a:rPr lang="hr-HR" sz="2800" dirty="0"/>
            </a:br>
            <a:endParaRPr lang="hr-HR" sz="2800"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2031409" y="3055619"/>
            <a:ext cx="2242185" cy="1377950"/>
          </a:xfrm>
          <a:prstGeom prst="rect">
            <a:avLst/>
          </a:prstGeom>
          <a:noFill/>
          <a:ln>
            <a:noFill/>
          </a:ln>
        </p:spPr>
      </p:pic>
      <p:pic>
        <p:nvPicPr>
          <p:cNvPr id="5" name="Slika 4"/>
          <p:cNvPicPr/>
          <p:nvPr/>
        </p:nvPicPr>
        <p:blipFill>
          <a:blip r:embed="rId3">
            <a:extLst>
              <a:ext uri="{28A0092B-C50C-407E-A947-70E740481C1C}">
                <a14:useLocalDpi xmlns:a14="http://schemas.microsoft.com/office/drawing/2010/main" val="0"/>
              </a:ext>
            </a:extLst>
          </a:blip>
          <a:srcRect/>
          <a:stretch>
            <a:fillRect/>
          </a:stretch>
        </p:blipFill>
        <p:spPr bwMode="auto">
          <a:xfrm>
            <a:off x="1967275" y="4794069"/>
            <a:ext cx="2370455" cy="1632585"/>
          </a:xfrm>
          <a:prstGeom prst="rect">
            <a:avLst/>
          </a:prstGeom>
          <a:noFill/>
          <a:ln>
            <a:noFill/>
          </a:ln>
        </p:spPr>
      </p:pic>
      <p:sp>
        <p:nvSpPr>
          <p:cNvPr id="6" name="TekstniOkvir 5"/>
          <p:cNvSpPr txBox="1"/>
          <p:nvPr/>
        </p:nvSpPr>
        <p:spPr>
          <a:xfrm>
            <a:off x="5359252" y="3193172"/>
            <a:ext cx="5244736" cy="3416320"/>
          </a:xfrm>
          <a:prstGeom prst="rect">
            <a:avLst/>
          </a:prstGeom>
          <a:noFill/>
        </p:spPr>
        <p:txBody>
          <a:bodyPr wrap="square" rtlCol="0">
            <a:spAutoFit/>
          </a:bodyPr>
          <a:lstStyle/>
          <a:p>
            <a:r>
              <a:rPr lang="hr-HR" sz="2400" dirty="0"/>
              <a:t>Promjena ulaznog napona uzrokuje promjenu struje Zener diode. Na takav način mijenja se napon na otporniku R i imamo da je izlazni napon (napon na </a:t>
            </a:r>
            <a:r>
              <a:rPr lang="hr-HR" sz="2400" dirty="0" err="1"/>
              <a:t>Zerer</a:t>
            </a:r>
            <a:r>
              <a:rPr lang="hr-HR" sz="2400" dirty="0"/>
              <a:t> diodi Uz) gotovo </a:t>
            </a:r>
            <a:r>
              <a:rPr lang="hr-HR" sz="2400" dirty="0" smtClean="0"/>
              <a:t>konstantan.</a:t>
            </a:r>
          </a:p>
          <a:p>
            <a:endParaRPr lang="hr-HR" sz="2400" dirty="0" smtClean="0"/>
          </a:p>
          <a:p>
            <a:r>
              <a:rPr lang="hr-HR" sz="2400" dirty="0" smtClean="0"/>
              <a:t>Zener dioda koristi </a:t>
            </a:r>
            <a:r>
              <a:rPr lang="hr-HR" sz="2400" dirty="0"/>
              <a:t>se kod ograničavanja razine napona sinusnog signala na konstantnu razinu </a:t>
            </a:r>
            <a:r>
              <a:rPr lang="hr-HR" sz="2400" dirty="0" err="1"/>
              <a:t>Zenerovog</a:t>
            </a:r>
            <a:r>
              <a:rPr lang="hr-HR" sz="2400" dirty="0"/>
              <a:t> napona</a:t>
            </a:r>
            <a:r>
              <a:rPr lang="hr-HR" sz="2400" dirty="0" smtClean="0"/>
              <a:t>.</a:t>
            </a:r>
            <a:endParaRPr lang="en-CA" sz="2400" dirty="0"/>
          </a:p>
        </p:txBody>
      </p:sp>
    </p:spTree>
    <p:extLst>
      <p:ext uri="{BB962C8B-B14F-4D97-AF65-F5344CB8AC3E}">
        <p14:creationId xmlns:p14="http://schemas.microsoft.com/office/powerpoint/2010/main" val="6543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Spojevi </a:t>
            </a:r>
            <a:r>
              <a:rPr lang="hr-HR" dirty="0" err="1" smtClean="0"/>
              <a:t>pn</a:t>
            </a:r>
            <a:r>
              <a:rPr lang="hr-HR" dirty="0" smtClean="0"/>
              <a:t>-diode</a:t>
            </a:r>
            <a:endParaRPr lang="hr-HR" dirty="0"/>
          </a:p>
        </p:txBody>
      </p:sp>
      <p:sp>
        <p:nvSpPr>
          <p:cNvPr id="3" name="Rezervirano mjesto teksta 2"/>
          <p:cNvSpPr>
            <a:spLocks noGrp="1"/>
          </p:cNvSpPr>
          <p:nvPr>
            <p:ph type="body"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3097953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623156"/>
            <a:ext cx="10545831" cy="3041780"/>
          </a:xfrm>
        </p:spPr>
        <p:txBody>
          <a:bodyPr>
            <a:normAutofit/>
          </a:bodyPr>
          <a:lstStyle/>
          <a:p>
            <a:pPr marL="0" indent="0" algn="just">
              <a:buNone/>
            </a:pPr>
            <a:r>
              <a:rPr lang="hr-HR" sz="2800" b="1" dirty="0" smtClean="0"/>
              <a:t>POLUVALNI DIODNI ISPRAVLJAČ</a:t>
            </a:r>
          </a:p>
          <a:p>
            <a:pPr marL="0" indent="0" algn="just">
              <a:buNone/>
            </a:pPr>
            <a:r>
              <a:rPr lang="hr-HR" sz="2800" dirty="0"/>
              <a:t>Kod poluvalnog diodnog ispravljača trošilo </a:t>
            </a:r>
            <a:r>
              <a:rPr lang="hr-HR" sz="2800" dirty="0" smtClean="0"/>
              <a:t>dobiva </a:t>
            </a:r>
            <a:r>
              <a:rPr lang="hr-HR" sz="2800" dirty="0"/>
              <a:t>struju samo za vrijeme jednog poluvala izmjeničnog napona. </a:t>
            </a:r>
          </a:p>
          <a:p>
            <a:pPr marL="0" indent="0" algn="just">
              <a:buNone/>
            </a:pPr>
            <a:r>
              <a:rPr lang="hr-HR" sz="2800" dirty="0"/>
              <a:t>Trenutačna vrijednost Us, sinusnog izmjeničnog napona što ga daje izvor opisana je izrazom:</a:t>
            </a:r>
          </a:p>
          <a:p>
            <a:pPr marL="0" indent="0" algn="ctr">
              <a:buNone/>
            </a:pPr>
            <a:r>
              <a:rPr lang="hr-HR" sz="2800" dirty="0" err="1"/>
              <a:t>u</a:t>
            </a:r>
            <a:r>
              <a:rPr lang="hr-HR" sz="2000" dirty="0" err="1"/>
              <a:t>s</a:t>
            </a:r>
            <a:r>
              <a:rPr lang="hr-HR" sz="2800" dirty="0"/>
              <a:t> = Um sin(</a:t>
            </a:r>
            <a:r>
              <a:rPr lang="el-GR" sz="2800" dirty="0"/>
              <a:t>ω </a:t>
            </a:r>
            <a:r>
              <a:rPr lang="hr-HR" sz="2800" dirty="0"/>
              <a:t>t</a:t>
            </a:r>
            <a:r>
              <a:rPr lang="hr-HR" sz="2800" dirty="0" smtClean="0"/>
              <a:t>) V</a:t>
            </a:r>
            <a:endParaRPr lang="hr-HR" sz="2800" dirty="0"/>
          </a:p>
          <a:p>
            <a:pPr marL="0" indent="0" algn="just">
              <a:buNone/>
            </a:pPr>
            <a:endParaRPr lang="hr-HR" sz="2800" dirty="0"/>
          </a:p>
        </p:txBody>
      </p:sp>
      <p:pic>
        <p:nvPicPr>
          <p:cNvPr id="2" name="Slika 1"/>
          <p:cNvPicPr>
            <a:picLocks noChangeAspect="1"/>
          </p:cNvPicPr>
          <p:nvPr/>
        </p:nvPicPr>
        <p:blipFill>
          <a:blip r:embed="rId2"/>
          <a:stretch>
            <a:fillRect/>
          </a:stretch>
        </p:blipFill>
        <p:spPr>
          <a:xfrm>
            <a:off x="2027825" y="3664936"/>
            <a:ext cx="8538436" cy="3193064"/>
          </a:xfrm>
          <a:prstGeom prst="rect">
            <a:avLst/>
          </a:prstGeom>
        </p:spPr>
      </p:pic>
    </p:spTree>
    <p:extLst>
      <p:ext uri="{BB962C8B-B14F-4D97-AF65-F5344CB8AC3E}">
        <p14:creationId xmlns:p14="http://schemas.microsoft.com/office/powerpoint/2010/main" val="111628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14388"/>
            <a:ext cx="10778012" cy="6043612"/>
          </a:xfrm>
        </p:spPr>
        <p:txBody>
          <a:bodyPr>
            <a:normAutofit/>
          </a:bodyPr>
          <a:lstStyle/>
          <a:p>
            <a:r>
              <a:rPr lang="hr-HR" sz="2800" b="1" dirty="0"/>
              <a:t>Opće </a:t>
            </a:r>
            <a:r>
              <a:rPr lang="hr-HR" sz="2800" b="1" dirty="0" smtClean="0"/>
              <a:t>kompetencije:</a:t>
            </a:r>
            <a:endParaRPr lang="en-CA" sz="2800" b="1" dirty="0"/>
          </a:p>
          <a:p>
            <a:pPr lvl="1">
              <a:buFont typeface="Arial" panose="020B0604020202020204" pitchFamily="34" charset="0"/>
              <a:buChar char="•"/>
            </a:pPr>
            <a:r>
              <a:rPr lang="hr-HR" sz="2800" dirty="0" smtClean="0"/>
              <a:t>poznavanje </a:t>
            </a:r>
            <a:r>
              <a:rPr lang="hr-HR" sz="2800" dirty="0"/>
              <a:t>naziva, rasporeda i funkcija izvoda elektroničkih komponenti, te načine spajanja (dioda, bipolarnih i unipolarnih tranzistora, operacijska pojačala, tiristori, optoelektronički elementi) </a:t>
            </a:r>
          </a:p>
          <a:p>
            <a:pPr lvl="1">
              <a:buFont typeface="Arial" panose="020B0604020202020204" pitchFamily="34" charset="0"/>
              <a:buChar char="•"/>
            </a:pPr>
            <a:r>
              <a:rPr lang="hr-HR" sz="2800" dirty="0" smtClean="0"/>
              <a:t>značenja </a:t>
            </a:r>
            <a:r>
              <a:rPr lang="hr-HR" sz="2800" dirty="0"/>
              <a:t>pojmova karakterističnih parametara komponenti i njihovu praktičnu važnost </a:t>
            </a:r>
          </a:p>
          <a:p>
            <a:pPr lvl="1">
              <a:buFont typeface="Arial" panose="020B0604020202020204" pitchFamily="34" charset="0"/>
              <a:buChar char="•"/>
            </a:pPr>
            <a:r>
              <a:rPr lang="hr-HR" sz="2800" dirty="0" smtClean="0"/>
              <a:t>svojstva </a:t>
            </a:r>
            <a:r>
              <a:rPr lang="hr-HR" sz="2800" dirty="0"/>
              <a:t>sklopova (rad, namjena, utjecaj vrijednosti elemenata sklopa na njegova svojstva) </a:t>
            </a:r>
          </a:p>
          <a:p>
            <a:pPr lvl="1">
              <a:buFont typeface="Arial" panose="020B0604020202020204" pitchFamily="34" charset="0"/>
              <a:buChar char="•"/>
            </a:pPr>
            <a:r>
              <a:rPr lang="hr-HR" sz="2800" dirty="0" smtClean="0"/>
              <a:t>prepoznavanje </a:t>
            </a:r>
            <a:r>
              <a:rPr lang="hr-HR" sz="2800" dirty="0"/>
              <a:t>sklopova i njihove uloge u složenijim uređajima i sustavima </a:t>
            </a:r>
          </a:p>
          <a:p>
            <a:pPr lvl="1">
              <a:buFont typeface="Arial" panose="020B0604020202020204" pitchFamily="34" charset="0"/>
              <a:buChar char="•"/>
            </a:pPr>
            <a:r>
              <a:rPr lang="hr-HR" sz="2800" dirty="0" smtClean="0"/>
              <a:t>osnovnih </a:t>
            </a:r>
            <a:r>
              <a:rPr lang="hr-HR" sz="2800" dirty="0"/>
              <a:t>postupke za ispitivanje ispravnosti komponenti i sklopova </a:t>
            </a:r>
          </a:p>
          <a:p>
            <a:pPr lvl="1">
              <a:buFont typeface="Arial" panose="020B0604020202020204" pitchFamily="34" charset="0"/>
              <a:buChar char="•"/>
            </a:pPr>
            <a:r>
              <a:rPr lang="hr-HR" sz="2800" dirty="0" smtClean="0"/>
              <a:t>razvijanje </a:t>
            </a:r>
            <a:r>
              <a:rPr lang="hr-HR" sz="2800" dirty="0"/>
              <a:t>samostalnog rada uporabom stručne literature</a:t>
            </a:r>
          </a:p>
          <a:p>
            <a:pPr marL="0" indent="0">
              <a:buNone/>
            </a:pPr>
            <a:endParaRPr lang="hr-HR" sz="3200" dirty="0"/>
          </a:p>
        </p:txBody>
      </p:sp>
    </p:spTree>
    <p:extLst>
      <p:ext uri="{BB962C8B-B14F-4D97-AF65-F5344CB8AC3E}">
        <p14:creationId xmlns:p14="http://schemas.microsoft.com/office/powerpoint/2010/main" val="41335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08630" y="112601"/>
            <a:ext cx="10844411" cy="5917474"/>
          </a:xfrm>
        </p:spPr>
        <p:txBody>
          <a:bodyPr/>
          <a:lstStyle/>
          <a:p>
            <a:pPr marL="0" indent="0" algn="just">
              <a:buNone/>
            </a:pPr>
            <a:r>
              <a:rPr lang="hr-HR" sz="2800" dirty="0"/>
              <a:t>Dioda će u prikazanom krugu voditi onda kad je </a:t>
            </a:r>
            <a:r>
              <a:rPr lang="hr-HR" sz="2800" dirty="0" smtClean="0"/>
              <a:t>anoda </a:t>
            </a:r>
            <a:r>
              <a:rPr lang="hr-HR" sz="2800" dirty="0"/>
              <a:t>A, pozitivnija od </a:t>
            </a:r>
            <a:r>
              <a:rPr lang="hr-HR" sz="2800" dirty="0" smtClean="0"/>
              <a:t>katode </a:t>
            </a:r>
            <a:r>
              <a:rPr lang="hr-HR" sz="2800" dirty="0"/>
              <a:t>K, tj. onda kada je PN spoj propusno polariziran. </a:t>
            </a:r>
          </a:p>
          <a:p>
            <a:pPr marL="0" indent="0" algn="just">
              <a:buNone/>
            </a:pPr>
            <a:r>
              <a:rPr lang="hr-HR" sz="2800" dirty="0"/>
              <a:t>Dolaskom pozitivnog poluvala izmjeničnog napona na anodu, dioda se propusno polarizira, pa struja prolazi strujnim krugom i pri tom stvara pad napona na otporniku R. </a:t>
            </a:r>
          </a:p>
          <a:p>
            <a:pPr marL="0" indent="0" algn="just">
              <a:buNone/>
            </a:pPr>
            <a:r>
              <a:rPr lang="hr-HR" sz="2800" dirty="0"/>
              <a:t>Propusno polarizirana dioda ima unutarnji otpor vrlo mali (</a:t>
            </a:r>
            <a:r>
              <a:rPr lang="hr-HR" sz="2800" dirty="0" err="1"/>
              <a:t>Rd</a:t>
            </a:r>
            <a:r>
              <a:rPr lang="hr-HR" sz="2800" dirty="0"/>
              <a:t> &lt;&lt; R), pa se strujni krug vlada kao da je dioda kratko spojena, jer je pad napona što nastaje prolaskom struje kroz diodu zanemarivo mali. </a:t>
            </a:r>
          </a:p>
          <a:p>
            <a:pPr marL="0" indent="0">
              <a:buNone/>
            </a:pPr>
            <a:endParaRPr lang="hr-HR" dirty="0"/>
          </a:p>
        </p:txBody>
      </p:sp>
      <p:pic>
        <p:nvPicPr>
          <p:cNvPr id="5" name="Slika 4"/>
          <p:cNvPicPr>
            <a:picLocks noChangeAspect="1"/>
          </p:cNvPicPr>
          <p:nvPr/>
        </p:nvPicPr>
        <p:blipFill>
          <a:blip r:embed="rId2"/>
          <a:stretch>
            <a:fillRect/>
          </a:stretch>
        </p:blipFill>
        <p:spPr>
          <a:xfrm>
            <a:off x="2161617" y="3664936"/>
            <a:ext cx="8538436" cy="3193064"/>
          </a:xfrm>
          <a:prstGeom prst="rect">
            <a:avLst/>
          </a:prstGeom>
        </p:spPr>
      </p:pic>
    </p:spTree>
    <p:extLst>
      <p:ext uri="{BB962C8B-B14F-4D97-AF65-F5344CB8AC3E}">
        <p14:creationId xmlns:p14="http://schemas.microsoft.com/office/powerpoint/2010/main" val="22928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639543"/>
            <a:ext cx="10844411" cy="5917474"/>
          </a:xfrm>
        </p:spPr>
        <p:txBody>
          <a:bodyPr/>
          <a:lstStyle/>
          <a:p>
            <a:pPr marL="0" indent="0" algn="just">
              <a:buNone/>
            </a:pPr>
            <a:r>
              <a:rPr lang="hr-HR" sz="2800" dirty="0"/>
              <a:t>U drugoj poluperiodi tj. dolaskom negativnog poluvala dioda je nepropusno polarizirana jer je katoda pozitivnija od anode, pa struja ne može teći strujnim krugom. </a:t>
            </a:r>
          </a:p>
          <a:p>
            <a:pPr marL="0" indent="0" algn="just">
              <a:buNone/>
            </a:pPr>
            <a:r>
              <a:rPr lang="hr-HR" sz="2800" dirty="0" smtClean="0"/>
              <a:t>Nepropusno </a:t>
            </a:r>
            <a:r>
              <a:rPr lang="hr-HR" sz="2800" dirty="0"/>
              <a:t>polarizirana dioda ima unutarnji otpor vrlo velik (</a:t>
            </a:r>
            <a:r>
              <a:rPr lang="hr-HR" sz="2800" dirty="0" err="1"/>
              <a:t>Rd</a:t>
            </a:r>
            <a:r>
              <a:rPr lang="hr-HR" sz="2800" dirty="0"/>
              <a:t> -&gt; </a:t>
            </a:r>
            <a:r>
              <a:rPr lang="hr-HR" sz="2800" dirty="0" err="1"/>
              <a:t>oo</a:t>
            </a:r>
            <a:r>
              <a:rPr lang="hr-HR" sz="2800" dirty="0"/>
              <a:t>), pa se strujni krug vlada kao da je prekinut. </a:t>
            </a:r>
          </a:p>
          <a:p>
            <a:pPr marL="0" indent="0" algn="just">
              <a:buNone/>
            </a:pPr>
            <a:r>
              <a:rPr lang="hr-HR" sz="2800" dirty="0" smtClean="0"/>
              <a:t>Ukupni </a:t>
            </a:r>
            <a:r>
              <a:rPr lang="hr-HR" sz="2800" dirty="0"/>
              <a:t>napon izvora sada se troši na </a:t>
            </a:r>
            <a:r>
              <a:rPr lang="hr-HR" sz="2800" dirty="0" smtClean="0"/>
              <a:t>diodi, </a:t>
            </a:r>
            <a:r>
              <a:rPr lang="hr-HR" sz="2800" dirty="0"/>
              <a:t>jer struja ne </a:t>
            </a:r>
            <a:r>
              <a:rPr lang="hr-HR" sz="2800" dirty="0" smtClean="0"/>
              <a:t>teče </a:t>
            </a:r>
            <a:r>
              <a:rPr lang="hr-HR" sz="2800" dirty="0"/>
              <a:t>kroz otpornik, </a:t>
            </a:r>
            <a:r>
              <a:rPr lang="hr-HR" sz="2800" dirty="0" smtClean="0"/>
              <a:t>što znači da nema </a:t>
            </a:r>
            <a:r>
              <a:rPr lang="hr-HR" sz="2800" dirty="0"/>
              <a:t>pada napona. </a:t>
            </a:r>
          </a:p>
          <a:p>
            <a:pPr marL="0" indent="0">
              <a:buNone/>
            </a:pPr>
            <a:endParaRPr lang="hr-HR" dirty="0"/>
          </a:p>
        </p:txBody>
      </p:sp>
      <p:pic>
        <p:nvPicPr>
          <p:cNvPr id="5" name="Slika 4"/>
          <p:cNvPicPr>
            <a:picLocks noChangeAspect="1"/>
          </p:cNvPicPr>
          <p:nvPr/>
        </p:nvPicPr>
        <p:blipFill>
          <a:blip r:embed="rId2"/>
          <a:stretch>
            <a:fillRect/>
          </a:stretch>
        </p:blipFill>
        <p:spPr>
          <a:xfrm>
            <a:off x="2177115" y="3664936"/>
            <a:ext cx="8538436" cy="3193064"/>
          </a:xfrm>
          <a:prstGeom prst="rect">
            <a:avLst/>
          </a:prstGeom>
        </p:spPr>
      </p:pic>
    </p:spTree>
    <p:extLst>
      <p:ext uri="{BB962C8B-B14F-4D97-AF65-F5344CB8AC3E}">
        <p14:creationId xmlns:p14="http://schemas.microsoft.com/office/powerpoint/2010/main" val="40929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p:nvPr/>
        </p:nvPicPr>
        <p:blipFill>
          <a:blip r:embed="rId2" cstate="print"/>
          <a:srcRect/>
          <a:stretch>
            <a:fillRect/>
          </a:stretch>
        </p:blipFill>
        <p:spPr bwMode="auto">
          <a:xfrm>
            <a:off x="2124477" y="0"/>
            <a:ext cx="7946801" cy="6858000"/>
          </a:xfrm>
          <a:prstGeom prst="rect">
            <a:avLst/>
          </a:prstGeom>
          <a:noFill/>
          <a:ln w="9525">
            <a:noFill/>
            <a:miter lim="800000"/>
            <a:headEnd/>
            <a:tailEnd/>
          </a:ln>
        </p:spPr>
      </p:pic>
    </p:spTree>
    <p:extLst>
      <p:ext uri="{BB962C8B-B14F-4D97-AF65-F5344CB8AC3E}">
        <p14:creationId xmlns:p14="http://schemas.microsoft.com/office/powerpoint/2010/main" val="4106429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56263"/>
            <a:ext cx="10154734" cy="6426558"/>
          </a:xfrm>
        </p:spPr>
        <p:txBody>
          <a:bodyPr>
            <a:normAutofit/>
          </a:bodyPr>
          <a:lstStyle/>
          <a:p>
            <a:pPr marL="0" indent="0">
              <a:buNone/>
            </a:pPr>
            <a:r>
              <a:rPr lang="hr-HR" sz="2800" dirty="0"/>
              <a:t>Efektivna vrijednost izlaznog napona ovakvog ispravljača opisana je izrazom: </a:t>
            </a:r>
            <a:endParaRPr lang="hr-HR" sz="2800" dirty="0" smtClean="0"/>
          </a:p>
          <a:p>
            <a:endParaRPr lang="hr-HR" sz="3200" dirty="0"/>
          </a:p>
          <a:p>
            <a:r>
              <a:rPr lang="hr-HR" sz="3200" dirty="0"/>
              <a:t> </a:t>
            </a:r>
          </a:p>
          <a:p>
            <a:pPr marL="0" indent="0">
              <a:buNone/>
            </a:pPr>
            <a:endParaRPr lang="hr-HR" sz="2800" dirty="0" smtClean="0"/>
          </a:p>
          <a:p>
            <a:pPr marL="0" indent="0">
              <a:buNone/>
            </a:pPr>
            <a:r>
              <a:rPr lang="hr-HR" sz="2800" dirty="0" smtClean="0"/>
              <a:t>Srednja </a:t>
            </a:r>
            <a:r>
              <a:rPr lang="hr-HR" sz="2800" dirty="0"/>
              <a:t>vrijednost ili istosmjerna komponenta izlaznog napona ovakvog ispravljača opisana je izrazom: </a:t>
            </a:r>
          </a:p>
          <a:p>
            <a:endParaRPr lang="hr-HR" sz="3200" dirty="0"/>
          </a:p>
          <a:p>
            <a:endParaRPr lang="hr-HR" sz="3200" dirty="0"/>
          </a:p>
          <a:p>
            <a:endParaRPr lang="hr-HR" sz="3200" dirty="0"/>
          </a:p>
          <a:p>
            <a:endParaRPr lang="hr-HR" sz="3200" dirty="0"/>
          </a:p>
          <a:p>
            <a:endParaRPr lang="hr-HR" sz="3200" dirty="0"/>
          </a:p>
        </p:txBody>
      </p:sp>
      <p:pic>
        <p:nvPicPr>
          <p:cNvPr id="2" name="Slika 1"/>
          <p:cNvPicPr>
            <a:picLocks noChangeAspect="1"/>
          </p:cNvPicPr>
          <p:nvPr/>
        </p:nvPicPr>
        <p:blipFill>
          <a:blip r:embed="rId2"/>
          <a:stretch>
            <a:fillRect/>
          </a:stretch>
        </p:blipFill>
        <p:spPr>
          <a:xfrm>
            <a:off x="2161737" y="1964209"/>
            <a:ext cx="7879516" cy="1081503"/>
          </a:xfrm>
          <a:prstGeom prst="rect">
            <a:avLst/>
          </a:prstGeom>
        </p:spPr>
      </p:pic>
      <p:pic>
        <p:nvPicPr>
          <p:cNvPr id="4" name="Slika 3"/>
          <p:cNvPicPr>
            <a:picLocks noChangeAspect="1"/>
          </p:cNvPicPr>
          <p:nvPr/>
        </p:nvPicPr>
        <p:blipFill>
          <a:blip r:embed="rId3"/>
          <a:stretch>
            <a:fillRect/>
          </a:stretch>
        </p:blipFill>
        <p:spPr>
          <a:xfrm>
            <a:off x="1692481" y="4759216"/>
            <a:ext cx="8818028" cy="1107946"/>
          </a:xfrm>
          <a:prstGeom prst="rect">
            <a:avLst/>
          </a:prstGeom>
        </p:spPr>
      </p:pic>
    </p:spTree>
    <p:extLst>
      <p:ext uri="{BB962C8B-B14F-4D97-AF65-F5344CB8AC3E}">
        <p14:creationId xmlns:p14="http://schemas.microsoft.com/office/powerpoint/2010/main" val="1821864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7" y="309093"/>
            <a:ext cx="10732443" cy="6426558"/>
          </a:xfrm>
        </p:spPr>
        <p:txBody>
          <a:bodyPr>
            <a:normAutofit/>
          </a:bodyPr>
          <a:lstStyle/>
          <a:p>
            <a:pPr marL="0" indent="0" algn="just">
              <a:buNone/>
            </a:pPr>
            <a:r>
              <a:rPr lang="hr-HR" sz="2800" dirty="0"/>
              <a:t>U izlaznom valnom obliku osim istosmjerne komponente nalazi se i </a:t>
            </a:r>
            <a:r>
              <a:rPr lang="hr-HR" sz="2800" b="1" dirty="0"/>
              <a:t>izmjenična komponenta</a:t>
            </a:r>
            <a:r>
              <a:rPr lang="hr-HR" sz="2800" dirty="0"/>
              <a:t>, koja je nepoželjna, jer stvara </a:t>
            </a:r>
            <a:r>
              <a:rPr lang="hr-HR" sz="2800" b="1" dirty="0"/>
              <a:t>smetnje</a:t>
            </a:r>
            <a:r>
              <a:rPr lang="hr-HR" sz="2800" dirty="0"/>
              <a:t> i ometa rad elektroničkih sklopova. </a:t>
            </a:r>
            <a:endParaRPr lang="hr-HR" sz="2800" dirty="0" smtClean="0"/>
          </a:p>
          <a:p>
            <a:pPr marL="0" indent="0" algn="just">
              <a:buNone/>
            </a:pPr>
            <a:r>
              <a:rPr lang="hr-HR" sz="2800" dirty="0" smtClean="0"/>
              <a:t>Ova </a:t>
            </a:r>
            <a:r>
              <a:rPr lang="hr-HR" sz="2800" dirty="0"/>
              <a:t>izmjenična komponenta naziva se </a:t>
            </a:r>
            <a:r>
              <a:rPr lang="hr-HR" sz="2800" b="1" dirty="0"/>
              <a:t>napon brujanja</a:t>
            </a:r>
            <a:r>
              <a:rPr lang="hr-HR" sz="2800" dirty="0"/>
              <a:t>. </a:t>
            </a:r>
            <a:endParaRPr lang="hr-HR" sz="2800" dirty="0" smtClean="0"/>
          </a:p>
          <a:p>
            <a:pPr marL="0" indent="0" algn="just">
              <a:buNone/>
            </a:pPr>
            <a:r>
              <a:rPr lang="hr-HR" sz="2800" dirty="0" smtClean="0"/>
              <a:t>Taj </a:t>
            </a:r>
            <a:r>
              <a:rPr lang="hr-HR" sz="2800" dirty="0"/>
              <a:t>napon je dobio ime po tome što u tonskim uređajima (radio aparati, pojačala itd.) stvara smetnje koje se manifestiraju kao brujanje u zvučniku. </a:t>
            </a:r>
            <a:endParaRPr lang="hr-HR" sz="2800" dirty="0" smtClean="0"/>
          </a:p>
          <a:p>
            <a:pPr marL="0" indent="0" algn="just">
              <a:buNone/>
            </a:pPr>
            <a:r>
              <a:rPr lang="hr-HR" sz="2800" dirty="0" smtClean="0"/>
              <a:t>Zbog </a:t>
            </a:r>
            <a:r>
              <a:rPr lang="hr-HR" sz="2800" dirty="0"/>
              <a:t>toga je potrebno ovaj napon ukloniti ili smanjiti do te mjere, da nema utjecaja na normalan rad elektroničkih sklopova i uređaja</a:t>
            </a:r>
            <a:r>
              <a:rPr lang="hr-HR" sz="2800" dirty="0" smtClean="0"/>
              <a:t>.</a:t>
            </a:r>
          </a:p>
          <a:p>
            <a:pPr marL="0" indent="0" algn="just">
              <a:buNone/>
            </a:pPr>
            <a:r>
              <a:rPr lang="hr-HR" sz="2800" dirty="0" smtClean="0"/>
              <a:t>Da </a:t>
            </a:r>
            <a:r>
              <a:rPr lang="hr-HR" sz="2800" dirty="0"/>
              <a:t>bi se izlazni napon (napon na otporniku) izgladio tj. da bi se umanjila vrijednost izmjenične komponente, a ostala samo istosmjerna, potrebno je paralelno otporniku spojiti kondenzator C dovoljno velikog kapaciteta. </a:t>
            </a:r>
          </a:p>
          <a:p>
            <a:pPr marL="0" indent="0" algn="just">
              <a:buNone/>
            </a:pPr>
            <a:r>
              <a:rPr lang="hr-HR" sz="2800" dirty="0"/>
              <a:t>Kapacitivni otpor (</a:t>
            </a:r>
            <a:r>
              <a:rPr lang="hr-HR" sz="2800" dirty="0" err="1"/>
              <a:t>kapacitivna</a:t>
            </a:r>
            <a:r>
              <a:rPr lang="hr-HR" sz="2800" dirty="0"/>
              <a:t> </a:t>
            </a:r>
            <a:r>
              <a:rPr lang="hr-HR" sz="2800" dirty="0" err="1"/>
              <a:t>reaktancija</a:t>
            </a:r>
            <a:r>
              <a:rPr lang="hr-HR" sz="2800" dirty="0"/>
              <a:t>) malih je iznosa za izmjenični napon viših frekvencija, dok je za istosmjerni napon praktično beskonačno velik.</a:t>
            </a:r>
          </a:p>
          <a:p>
            <a:pPr marL="0" indent="0" algn="just">
              <a:buNone/>
            </a:pPr>
            <a:endParaRPr lang="en-CA" sz="2800" dirty="0"/>
          </a:p>
          <a:p>
            <a:endParaRPr lang="hr-HR" sz="3200" dirty="0"/>
          </a:p>
          <a:p>
            <a:endParaRPr lang="hr-HR" sz="3200" dirty="0"/>
          </a:p>
        </p:txBody>
      </p:sp>
    </p:spTree>
    <p:extLst>
      <p:ext uri="{BB962C8B-B14F-4D97-AF65-F5344CB8AC3E}">
        <p14:creationId xmlns:p14="http://schemas.microsoft.com/office/powerpoint/2010/main" val="189471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309093"/>
            <a:ext cx="10825750" cy="6426558"/>
          </a:xfrm>
        </p:spPr>
        <p:txBody>
          <a:bodyPr>
            <a:normAutofit/>
          </a:bodyPr>
          <a:lstStyle/>
          <a:p>
            <a:pPr marL="0" indent="0" algn="just">
              <a:buNone/>
            </a:pPr>
            <a:r>
              <a:rPr lang="hr-HR" sz="2800" dirty="0"/>
              <a:t>Zbog toga kondenzator predstavlja kratki spoj za izmjeničnu struju. S druge strane istosmjerna struja teče u kondenzator sve dok ga ne nabije dovoljnom količinom električnog naboja, koja je potrebna da se na kondenzatoru stvori potencijal jednak potencijalu izvora. U tom trenutku struja </a:t>
            </a:r>
            <a:r>
              <a:rPr lang="hr-HR" sz="2800" dirty="0" err="1"/>
              <a:t>Ic</a:t>
            </a:r>
            <a:r>
              <a:rPr lang="hr-HR" sz="2800" dirty="0"/>
              <a:t>, više ne teče u </a:t>
            </a:r>
            <a:r>
              <a:rPr lang="hr-HR" sz="2800" dirty="0" smtClean="0"/>
              <a:t>kondenzator.</a:t>
            </a:r>
            <a:endParaRPr lang="hr-HR" sz="2800" dirty="0"/>
          </a:p>
          <a:p>
            <a:endParaRPr lang="hr-HR" sz="3200" dirty="0"/>
          </a:p>
        </p:txBody>
      </p:sp>
      <p:pic>
        <p:nvPicPr>
          <p:cNvPr id="2" name="Slika 1"/>
          <p:cNvPicPr>
            <a:picLocks noChangeAspect="1"/>
          </p:cNvPicPr>
          <p:nvPr/>
        </p:nvPicPr>
        <p:blipFill>
          <a:blip r:embed="rId2"/>
          <a:stretch>
            <a:fillRect/>
          </a:stretch>
        </p:blipFill>
        <p:spPr>
          <a:xfrm>
            <a:off x="142875" y="2573226"/>
            <a:ext cx="12049125" cy="4162425"/>
          </a:xfrm>
          <a:prstGeom prst="rect">
            <a:avLst/>
          </a:prstGeom>
        </p:spPr>
      </p:pic>
    </p:spTree>
    <p:extLst>
      <p:ext uri="{BB962C8B-B14F-4D97-AF65-F5344CB8AC3E}">
        <p14:creationId xmlns:p14="http://schemas.microsoft.com/office/powerpoint/2010/main" val="2201615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69883" y="820538"/>
            <a:ext cx="10751105" cy="4890587"/>
          </a:xfrm>
        </p:spPr>
        <p:txBody>
          <a:bodyPr>
            <a:normAutofit lnSpcReduction="10000"/>
          </a:bodyPr>
          <a:lstStyle/>
          <a:p>
            <a:pPr marL="0" indent="0" algn="just">
              <a:buNone/>
            </a:pPr>
            <a:r>
              <a:rPr lang="hr-HR" sz="2800" dirty="0" smtClean="0"/>
              <a:t>Smanjivanjem </a:t>
            </a:r>
            <a:r>
              <a:rPr lang="hr-HR" sz="2800" dirty="0"/>
              <a:t>trenutačne vrijednosti napona izvora ne smanjuje se u istom ritmu i napon na kondenzatoru. Uzrok toj pojavi je postepeno odvođenje električnog naboja iz kondenzatora kroz otpornik R. </a:t>
            </a:r>
            <a:endParaRPr lang="hr-HR" sz="2800" dirty="0" smtClean="0"/>
          </a:p>
          <a:p>
            <a:pPr marL="0" indent="0" algn="just">
              <a:buNone/>
            </a:pPr>
            <a:r>
              <a:rPr lang="hr-HR" sz="2800" dirty="0" smtClean="0"/>
              <a:t>Možemo </a:t>
            </a:r>
            <a:r>
              <a:rPr lang="hr-HR" sz="2800" dirty="0"/>
              <a:t>zaključiti, da će se kondenzator brže prazniti kroz otpornik malog otpora, naravno uz veću struju. Zbog toga napon brujanja ovisi o brzini pražnjenja kondenzatora, tj. o struji pražnjenja, koju određuje snaga priključenog trošila. </a:t>
            </a:r>
            <a:endParaRPr lang="hr-HR" sz="2800" dirty="0" smtClean="0"/>
          </a:p>
          <a:p>
            <a:pPr marL="0" indent="0" algn="just">
              <a:buNone/>
            </a:pPr>
            <a:r>
              <a:rPr lang="hr-HR" sz="2800" dirty="0" smtClean="0"/>
              <a:t>Umnožak </a:t>
            </a:r>
            <a:r>
              <a:rPr lang="hr-HR" sz="2800" dirty="0"/>
              <a:t>otpora, R, i kapaciteta, C, jest veličina koja se zove vremenska konstanta </a:t>
            </a:r>
            <a:r>
              <a:rPr lang="el-GR" sz="2800" dirty="0"/>
              <a:t>τ </a:t>
            </a:r>
            <a:r>
              <a:rPr lang="hr-HR" sz="2800" dirty="0"/>
              <a:t>i dana je izrazom: </a:t>
            </a:r>
            <a:endParaRPr lang="hr-HR" sz="2800" dirty="0" smtClean="0"/>
          </a:p>
          <a:p>
            <a:pPr algn="ctr"/>
            <a:r>
              <a:rPr lang="el-GR" sz="2800" dirty="0" smtClean="0"/>
              <a:t>τ </a:t>
            </a:r>
            <a:r>
              <a:rPr lang="el-GR" sz="2800" dirty="0"/>
              <a:t>= </a:t>
            </a:r>
            <a:r>
              <a:rPr lang="hr-HR" sz="2800" dirty="0"/>
              <a:t>R </a:t>
            </a:r>
            <a:r>
              <a:rPr lang="hr-HR" sz="2800" dirty="0" smtClean="0"/>
              <a:t>C</a:t>
            </a:r>
          </a:p>
          <a:p>
            <a:r>
              <a:rPr lang="hr-HR" sz="2800" dirty="0" smtClean="0"/>
              <a:t>Napon brujanja iznosi</a:t>
            </a:r>
            <a:endParaRPr lang="hr-HR" sz="2800" dirty="0"/>
          </a:p>
          <a:p>
            <a:pPr marL="0" indent="0" algn="ctr">
              <a:buNone/>
            </a:pPr>
            <a:endParaRPr lang="hr-HR" sz="2800" dirty="0"/>
          </a:p>
        </p:txBody>
      </p:sp>
      <mc:AlternateContent xmlns:mc="http://schemas.openxmlformats.org/markup-compatibility/2006">
        <mc:Choice xmlns:a14="http://schemas.microsoft.com/office/drawing/2010/main" Requires="a14">
          <p:sp>
            <p:nvSpPr>
              <p:cNvPr id="4" name="TekstniOkvir 3"/>
              <p:cNvSpPr txBox="1"/>
              <p:nvPr/>
            </p:nvSpPr>
            <p:spPr>
              <a:xfrm>
                <a:off x="2207029" y="5469775"/>
                <a:ext cx="1874520" cy="575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r-HR" i="1" smtClean="0">
                              <a:latin typeface="Cambria Math" panose="02040503050406030204" pitchFamily="18" charset="0"/>
                            </a:rPr>
                          </m:ctrlPr>
                        </m:sSubPr>
                        <m:e>
                          <m:r>
                            <a:rPr lang="hr-HR" b="0" i="1" smtClean="0">
                              <a:latin typeface="Cambria Math" panose="02040503050406030204" pitchFamily="18" charset="0"/>
                            </a:rPr>
                            <m:t>𝑈</m:t>
                          </m:r>
                        </m:e>
                        <m:sub>
                          <m:r>
                            <a:rPr lang="hr-HR" b="0" i="1" smtClean="0">
                              <a:latin typeface="Cambria Math" panose="02040503050406030204" pitchFamily="18" charset="0"/>
                            </a:rPr>
                            <m:t>𝑏𝑚</m:t>
                          </m:r>
                        </m:sub>
                      </m:sSub>
                      <m:r>
                        <a:rPr lang="hr-HR" b="0" i="1" smtClean="0">
                          <a:latin typeface="Cambria Math" panose="02040503050406030204" pitchFamily="18" charset="0"/>
                        </a:rPr>
                        <m:t>=</m:t>
                      </m:r>
                      <m:f>
                        <m:fPr>
                          <m:ctrlPr>
                            <a:rPr lang="hr-HR" b="0" i="1" smtClean="0">
                              <a:latin typeface="Cambria Math" panose="02040503050406030204" pitchFamily="18" charset="0"/>
                            </a:rPr>
                          </m:ctrlPr>
                        </m:fPr>
                        <m:num>
                          <m:sSub>
                            <m:sSubPr>
                              <m:ctrlPr>
                                <a:rPr lang="hr-HR" b="0" i="1" smtClean="0">
                                  <a:latin typeface="Cambria Math" panose="02040503050406030204" pitchFamily="18" charset="0"/>
                                </a:rPr>
                              </m:ctrlPr>
                            </m:sSubPr>
                            <m:e>
                              <m:r>
                                <a:rPr lang="hr-HR" b="0" i="1" smtClean="0">
                                  <a:latin typeface="Cambria Math" panose="02040503050406030204" pitchFamily="18" charset="0"/>
                                </a:rPr>
                                <m:t>𝑈</m:t>
                              </m:r>
                            </m:e>
                            <m:sub>
                              <m:r>
                                <a:rPr lang="hr-HR" b="0" i="1" smtClean="0">
                                  <a:latin typeface="Cambria Math" panose="02040503050406030204" pitchFamily="18" charset="0"/>
                                </a:rPr>
                                <m:t>𝑠</m:t>
                              </m:r>
                              <m:r>
                                <a:rPr lang="hr-HR" b="0" i="1" smtClean="0">
                                  <a:latin typeface="Cambria Math" panose="02040503050406030204" pitchFamily="18" charset="0"/>
                                </a:rPr>
                                <m:t>_</m:t>
                              </m:r>
                              <m:r>
                                <a:rPr lang="hr-HR" b="0" i="1" smtClean="0">
                                  <a:latin typeface="Cambria Math" panose="02040503050406030204" pitchFamily="18" charset="0"/>
                                </a:rPr>
                                <m:t>𝑒𝑓</m:t>
                              </m:r>
                            </m:sub>
                          </m:sSub>
                        </m:num>
                        <m:den>
                          <m:sSub>
                            <m:sSubPr>
                              <m:ctrlPr>
                                <a:rPr lang="hr-HR" b="0" i="1" smtClean="0">
                                  <a:latin typeface="Cambria Math" panose="02040503050406030204" pitchFamily="18" charset="0"/>
                                </a:rPr>
                              </m:ctrlPr>
                            </m:sSubPr>
                            <m:e>
                              <m:r>
                                <a:rPr lang="hr-HR" b="0" i="1" smtClean="0">
                                  <a:latin typeface="Cambria Math" panose="02040503050406030204" pitchFamily="18" charset="0"/>
                                </a:rPr>
                                <m:t>𝑓</m:t>
                              </m:r>
                            </m:e>
                            <m:sub>
                              <m:r>
                                <a:rPr lang="hr-HR" b="0" i="1" smtClean="0">
                                  <a:latin typeface="Cambria Math" panose="02040503050406030204" pitchFamily="18" charset="0"/>
                                </a:rPr>
                                <m:t>𝑏</m:t>
                              </m:r>
                            </m:sub>
                          </m:sSub>
                          <m:r>
                            <a:rPr lang="hr-HR" b="0" i="1" smtClean="0">
                              <a:latin typeface="Cambria Math" panose="02040503050406030204" pitchFamily="18" charset="0"/>
                            </a:rPr>
                            <m:t>𝑅𝐶</m:t>
                          </m:r>
                        </m:den>
                      </m:f>
                    </m:oMath>
                  </m:oMathPara>
                </a14:m>
                <a:endParaRPr lang="hr-HR" dirty="0"/>
              </a:p>
            </p:txBody>
          </p:sp>
        </mc:Choice>
        <mc:Fallback>
          <p:sp>
            <p:nvSpPr>
              <p:cNvPr id="4" name="TekstniOkvir 3"/>
              <p:cNvSpPr txBox="1">
                <a:spLocks noRot="1" noChangeAspect="1" noMove="1" noResize="1" noEditPoints="1" noAdjustHandles="1" noChangeArrowheads="1" noChangeShapeType="1" noTextEdit="1"/>
              </p:cNvSpPr>
              <p:nvPr/>
            </p:nvSpPr>
            <p:spPr>
              <a:xfrm>
                <a:off x="2207029" y="5469775"/>
                <a:ext cx="1874520" cy="575029"/>
              </a:xfrm>
              <a:prstGeom prst="rect">
                <a:avLst/>
              </a:prstGeom>
              <a:blipFill>
                <a:blip r:embed="rId2"/>
                <a:stretch>
                  <a:fillRect/>
                </a:stretch>
              </a:blipFill>
            </p:spPr>
            <p:txBody>
              <a:bodyPr/>
              <a:lstStyle/>
              <a:p>
                <a:r>
                  <a:rPr lang="hr-HR">
                    <a:noFill/>
                  </a:rPr>
                  <a:t> </a:t>
                </a:r>
              </a:p>
            </p:txBody>
          </p:sp>
        </mc:Fallback>
      </mc:AlternateContent>
    </p:spTree>
    <p:extLst>
      <p:ext uri="{BB962C8B-B14F-4D97-AF65-F5344CB8AC3E}">
        <p14:creationId xmlns:p14="http://schemas.microsoft.com/office/powerpoint/2010/main" val="30803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429208"/>
            <a:ext cx="10545831" cy="3564294"/>
          </a:xfrm>
        </p:spPr>
        <p:txBody>
          <a:bodyPr>
            <a:normAutofit/>
          </a:bodyPr>
          <a:lstStyle/>
          <a:p>
            <a:pPr marL="0" indent="0" algn="just">
              <a:buNone/>
            </a:pPr>
            <a:r>
              <a:rPr lang="hr-HR" sz="2800" b="1" dirty="0" smtClean="0"/>
              <a:t>PUNOVALNI DIODNI ISPRAVLJAČ SA SREDNJOM TOČKOM</a:t>
            </a:r>
          </a:p>
          <a:p>
            <a:pPr marL="0" indent="0" algn="just">
              <a:buNone/>
            </a:pPr>
            <a:r>
              <a:rPr lang="hr-HR" sz="2800" dirty="0"/>
              <a:t>Znatno bolji ispravljeni napon može se ostvariti tako da struja teče kroz otpornik tijekom obje poluperiode izmjeničnog napona. To se može postići primjenom punovalnog ispravljača. </a:t>
            </a:r>
          </a:p>
          <a:p>
            <a:pPr marL="0" indent="0" algn="just">
              <a:buNone/>
            </a:pPr>
            <a:r>
              <a:rPr lang="hr-HR" sz="2800" dirty="0"/>
              <a:t>Pozitivne poluperiode izmjeničnog napona provodi dioda, D1, pa struja poteče strujnim krugom što ga čine dioda, D1, otpornik, R, i gornja polovica sekundarnog namotaja transformatora. </a:t>
            </a:r>
          </a:p>
          <a:p>
            <a:pPr marL="0" indent="0" algn="just">
              <a:buNone/>
            </a:pPr>
            <a:endParaRPr lang="hr-HR" sz="2800" dirty="0"/>
          </a:p>
        </p:txBody>
      </p:sp>
      <p:pic>
        <p:nvPicPr>
          <p:cNvPr id="2" name="Slika 1"/>
          <p:cNvPicPr>
            <a:picLocks noChangeAspect="1"/>
          </p:cNvPicPr>
          <p:nvPr/>
        </p:nvPicPr>
        <p:blipFill>
          <a:blip r:embed="rId2"/>
          <a:stretch>
            <a:fillRect/>
          </a:stretch>
        </p:blipFill>
        <p:spPr>
          <a:xfrm>
            <a:off x="2044370" y="3549112"/>
            <a:ext cx="8505346" cy="3308888"/>
          </a:xfrm>
          <a:prstGeom prst="rect">
            <a:avLst/>
          </a:prstGeom>
        </p:spPr>
      </p:pic>
    </p:spTree>
    <p:extLst>
      <p:ext uri="{BB962C8B-B14F-4D97-AF65-F5344CB8AC3E}">
        <p14:creationId xmlns:p14="http://schemas.microsoft.com/office/powerpoint/2010/main" val="15180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10655" y="832164"/>
            <a:ext cx="10545831" cy="1959429"/>
          </a:xfrm>
        </p:spPr>
        <p:txBody>
          <a:bodyPr>
            <a:normAutofit/>
          </a:bodyPr>
          <a:lstStyle/>
          <a:p>
            <a:pPr marL="0" indent="0" algn="just">
              <a:buNone/>
            </a:pPr>
            <a:r>
              <a:rPr lang="hr-HR" sz="2800" dirty="0" smtClean="0"/>
              <a:t>Pozitivne </a:t>
            </a:r>
            <a:r>
              <a:rPr lang="hr-HR" sz="2800" dirty="0"/>
              <a:t>poluperiode izmjeničnog napona provodi dioda, D1, pa struja poteče strujnim krugom što ga čine dioda, D1, otpornik, R, i gornja polovica sekundarnog namotaja transformatora. </a:t>
            </a:r>
          </a:p>
          <a:p>
            <a:pPr marL="0" indent="0" algn="just">
              <a:buNone/>
            </a:pPr>
            <a:endParaRPr lang="hr-HR" sz="2800" dirty="0"/>
          </a:p>
        </p:txBody>
      </p:sp>
      <p:pic>
        <p:nvPicPr>
          <p:cNvPr id="2" name="Slika 1"/>
          <p:cNvPicPr>
            <a:picLocks noChangeAspect="1"/>
          </p:cNvPicPr>
          <p:nvPr/>
        </p:nvPicPr>
        <p:blipFill>
          <a:blip r:embed="rId2"/>
          <a:stretch>
            <a:fillRect/>
          </a:stretch>
        </p:blipFill>
        <p:spPr>
          <a:xfrm>
            <a:off x="910655" y="2667000"/>
            <a:ext cx="10772775" cy="4191000"/>
          </a:xfrm>
          <a:prstGeom prst="rect">
            <a:avLst/>
          </a:prstGeom>
        </p:spPr>
      </p:pic>
    </p:spTree>
    <p:extLst>
      <p:ext uri="{BB962C8B-B14F-4D97-AF65-F5344CB8AC3E}">
        <p14:creationId xmlns:p14="http://schemas.microsoft.com/office/powerpoint/2010/main" val="2585699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10655" y="824415"/>
            <a:ext cx="10545831" cy="2108719"/>
          </a:xfrm>
        </p:spPr>
        <p:txBody>
          <a:bodyPr>
            <a:normAutofit/>
          </a:bodyPr>
          <a:lstStyle/>
          <a:p>
            <a:pPr marL="0" indent="0" algn="just">
              <a:buNone/>
            </a:pPr>
            <a:r>
              <a:rPr lang="hr-HR" sz="2800" dirty="0" smtClean="0"/>
              <a:t>Pojavom </a:t>
            </a:r>
            <a:r>
              <a:rPr lang="hr-HR" sz="2800" dirty="0"/>
              <a:t>negativne poluperiode izmjeničnog napona vodi dioda, D2, pa struja ponovo teče kroz otpornik istim smjerom kao i u prethodnom slučaju, a strujni krug se zatvara preko donje polovice sekundarnog namotaja transformatora. </a:t>
            </a:r>
          </a:p>
          <a:p>
            <a:pPr marL="0" indent="0" algn="just">
              <a:buNone/>
            </a:pPr>
            <a:endParaRPr lang="hr-HR" sz="2800" dirty="0"/>
          </a:p>
        </p:txBody>
      </p:sp>
      <p:pic>
        <p:nvPicPr>
          <p:cNvPr id="2" name="Slika 1"/>
          <p:cNvPicPr>
            <a:picLocks noChangeAspect="1"/>
          </p:cNvPicPr>
          <p:nvPr/>
        </p:nvPicPr>
        <p:blipFill>
          <a:blip r:embed="rId2"/>
          <a:stretch>
            <a:fillRect/>
          </a:stretch>
        </p:blipFill>
        <p:spPr>
          <a:xfrm>
            <a:off x="910655" y="2667000"/>
            <a:ext cx="10772775" cy="4191000"/>
          </a:xfrm>
          <a:prstGeom prst="rect">
            <a:avLst/>
          </a:prstGeom>
        </p:spPr>
      </p:pic>
    </p:spTree>
    <p:extLst>
      <p:ext uri="{BB962C8B-B14F-4D97-AF65-F5344CB8AC3E}">
        <p14:creationId xmlns:p14="http://schemas.microsoft.com/office/powerpoint/2010/main" val="271497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59960" y="791846"/>
            <a:ext cx="10778012" cy="5926588"/>
          </a:xfrm>
        </p:spPr>
        <p:txBody>
          <a:bodyPr>
            <a:normAutofit fontScale="85000" lnSpcReduction="10000"/>
          </a:bodyPr>
          <a:lstStyle/>
          <a:p>
            <a:pPr marL="0" indent="0">
              <a:buNone/>
            </a:pPr>
            <a:r>
              <a:rPr lang="hr-HR" sz="3200" dirty="0" smtClean="0"/>
              <a:t>Elementi ocjenjivanja:</a:t>
            </a:r>
          </a:p>
          <a:p>
            <a:pPr marL="0" indent="0">
              <a:buNone/>
            </a:pPr>
            <a:r>
              <a:rPr lang="hr-HR" sz="3200" u="sng" dirty="0" smtClean="0"/>
              <a:t>Usvojenost gradiva i razumijevanje sadržaja:</a:t>
            </a:r>
            <a:r>
              <a:rPr lang="hr-HR" sz="3200" dirty="0" smtClean="0"/>
              <a:t> </a:t>
            </a:r>
            <a:r>
              <a:rPr lang="hr-HR" sz="3200" dirty="0"/>
              <a:t>učenik će tijekom godine više puta usmeno odgovarati ili pismeno kroz zadatke / pitanja objektivnog tipa, odnosno </a:t>
            </a:r>
            <a:r>
              <a:rPr lang="hr-HR" sz="3200" dirty="0" err="1"/>
              <a:t>višeminutne</a:t>
            </a:r>
            <a:r>
              <a:rPr lang="hr-HR" sz="3200" dirty="0"/>
              <a:t> pismene provjere. Pozitivne ocjene iz svake pismene provjere znanja su </a:t>
            </a:r>
            <a:r>
              <a:rPr lang="hr-HR" sz="3200" dirty="0" smtClean="0"/>
              <a:t>preduvjet </a:t>
            </a:r>
            <a:r>
              <a:rPr lang="hr-HR" sz="3200" dirty="0"/>
              <a:t>za pozitivnu ocjenu iz predmeta.</a:t>
            </a:r>
            <a:endParaRPr lang="en-CA" sz="3200" dirty="0"/>
          </a:p>
          <a:p>
            <a:pPr marL="0" indent="0">
              <a:buNone/>
            </a:pPr>
            <a:r>
              <a:rPr lang="hr-HR" sz="3200" u="sng" dirty="0"/>
              <a:t>Primjena znanja:</a:t>
            </a:r>
            <a:r>
              <a:rPr lang="hr-HR" sz="3200" dirty="0"/>
              <a:t> učenik će izrađivati samostalno ili u paru laboratorijske vježbe </a:t>
            </a:r>
            <a:r>
              <a:rPr lang="hr-HR" sz="3200" dirty="0" smtClean="0"/>
              <a:t>koja će se svaka ocijeniti. Laboratorijske </a:t>
            </a:r>
            <a:r>
              <a:rPr lang="hr-HR" sz="3200" dirty="0"/>
              <a:t>vježbe izvode se računalom u simulacijskim programima ili na demonstracijskim stolovima. Ocjene iz </a:t>
            </a:r>
            <a:r>
              <a:rPr lang="hr-HR" sz="3200" dirty="0" smtClean="0"/>
              <a:t>područja primjene </a:t>
            </a:r>
            <a:r>
              <a:rPr lang="hr-HR" sz="3200" dirty="0"/>
              <a:t>znanja dobivat će na temelju aritmetičke sredine postignutih </a:t>
            </a:r>
            <a:r>
              <a:rPr lang="hr-HR" sz="3200" dirty="0" smtClean="0"/>
              <a:t>rezultata. </a:t>
            </a:r>
            <a:r>
              <a:rPr lang="hr-HR" sz="3200" dirty="0"/>
              <a:t>Pozitivne ocjene iz svih </a:t>
            </a:r>
            <a:r>
              <a:rPr lang="hr-HR" sz="3200" dirty="0" smtClean="0"/>
              <a:t>laboratorijskih vježbi su </a:t>
            </a:r>
            <a:r>
              <a:rPr lang="hr-HR" sz="3200" dirty="0"/>
              <a:t>preduvjet za pozitivnu ocjenu iz predmeta.</a:t>
            </a:r>
            <a:endParaRPr lang="en-CA" sz="3200" dirty="0"/>
          </a:p>
          <a:p>
            <a:pPr marL="0" indent="0">
              <a:buNone/>
            </a:pPr>
            <a:r>
              <a:rPr lang="hr-HR" sz="3200" u="sng" dirty="0"/>
              <a:t>Zalaganje:</a:t>
            </a:r>
            <a:r>
              <a:rPr lang="hr-HR" sz="3200" dirty="0"/>
              <a:t> učenika će se vrednovati iz rada na satu (bilježnica, izvršavanje postavljenih zadataka, javljanje i demonstriranje znanja i sl.), radit će domaću zadaću prema dogovoru. Ocjenu iz </a:t>
            </a:r>
            <a:r>
              <a:rPr lang="hr-HR" sz="3200" dirty="0" smtClean="0"/>
              <a:t>područja zalaganja </a:t>
            </a:r>
            <a:r>
              <a:rPr lang="hr-HR" sz="3200" dirty="0"/>
              <a:t>dobivat će na temelju aritmetičke sredine svih postignutih rezultata / ocjena.</a:t>
            </a:r>
            <a:endParaRPr lang="en-CA" sz="3200" dirty="0"/>
          </a:p>
          <a:p>
            <a:endParaRPr lang="hr-HR" sz="3200" dirty="0"/>
          </a:p>
        </p:txBody>
      </p:sp>
    </p:spTree>
    <p:extLst>
      <p:ext uri="{BB962C8B-B14F-4D97-AF65-F5344CB8AC3E}">
        <p14:creationId xmlns:p14="http://schemas.microsoft.com/office/powerpoint/2010/main" val="17321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23389" y="859283"/>
            <a:ext cx="10154734" cy="6426558"/>
          </a:xfrm>
        </p:spPr>
        <p:txBody>
          <a:bodyPr>
            <a:normAutofit/>
          </a:bodyPr>
          <a:lstStyle/>
          <a:p>
            <a:pPr marL="0" indent="0">
              <a:buNone/>
            </a:pPr>
            <a:r>
              <a:rPr lang="hr-HR" sz="2800" dirty="0"/>
              <a:t>Dioda koja ne vodi struju izložena je djelovanju dvostrukog napona Us. Efektivna vrijednost izlaznog napona  je:</a:t>
            </a:r>
          </a:p>
          <a:p>
            <a:endParaRPr lang="hr-HR" sz="3200" dirty="0"/>
          </a:p>
          <a:p>
            <a:endParaRPr lang="hr-HR" sz="3200" dirty="0"/>
          </a:p>
          <a:p>
            <a:pPr marL="0" indent="0">
              <a:buNone/>
            </a:pPr>
            <a:endParaRPr lang="hr-HR" sz="3200" dirty="0" smtClean="0"/>
          </a:p>
          <a:p>
            <a:pPr marL="0" indent="0">
              <a:buNone/>
            </a:pPr>
            <a:r>
              <a:rPr lang="hr-HR" sz="2800" dirty="0" smtClean="0"/>
              <a:t>Srednja </a:t>
            </a:r>
            <a:r>
              <a:rPr lang="hr-HR" sz="2800" dirty="0"/>
              <a:t>vrijednost ili istosmjerna komponenta izlaznog napona je: </a:t>
            </a:r>
          </a:p>
          <a:p>
            <a:r>
              <a:rPr lang="hr-HR" sz="3200" dirty="0"/>
              <a:t> </a:t>
            </a:r>
          </a:p>
          <a:p>
            <a:endParaRPr lang="hr-HR" sz="3200" dirty="0"/>
          </a:p>
          <a:p>
            <a:r>
              <a:rPr lang="hr-HR" sz="3200" dirty="0" smtClean="0"/>
              <a:t>Um – vršna vrijednost</a:t>
            </a:r>
          </a:p>
          <a:p>
            <a:endParaRPr lang="hr-HR" sz="3200" dirty="0"/>
          </a:p>
        </p:txBody>
      </p:sp>
      <p:pic>
        <p:nvPicPr>
          <p:cNvPr id="4" name="Picture 18"/>
          <p:cNvPicPr/>
          <p:nvPr/>
        </p:nvPicPr>
        <p:blipFill>
          <a:blip r:embed="rId2" cstate="print"/>
          <a:srcRect/>
          <a:stretch>
            <a:fillRect/>
          </a:stretch>
        </p:blipFill>
        <p:spPr bwMode="auto">
          <a:xfrm>
            <a:off x="3411350" y="4372758"/>
            <a:ext cx="5178811" cy="1155206"/>
          </a:xfrm>
          <a:prstGeom prst="rect">
            <a:avLst/>
          </a:prstGeom>
          <a:noFill/>
          <a:ln w="9525">
            <a:noFill/>
            <a:miter lim="800000"/>
            <a:headEnd/>
            <a:tailEnd/>
          </a:ln>
        </p:spPr>
      </p:pic>
      <p:pic>
        <p:nvPicPr>
          <p:cNvPr id="5" name="Picture 17"/>
          <p:cNvPicPr/>
          <p:nvPr/>
        </p:nvPicPr>
        <p:blipFill>
          <a:blip r:embed="rId3" cstate="print"/>
          <a:srcRect/>
          <a:stretch>
            <a:fillRect/>
          </a:stretch>
        </p:blipFill>
        <p:spPr bwMode="auto">
          <a:xfrm>
            <a:off x="3411350" y="1794869"/>
            <a:ext cx="5178811" cy="1278094"/>
          </a:xfrm>
          <a:prstGeom prst="rect">
            <a:avLst/>
          </a:prstGeom>
          <a:noFill/>
          <a:ln w="9525">
            <a:noFill/>
            <a:miter lim="800000"/>
            <a:headEnd/>
            <a:tailEnd/>
          </a:ln>
        </p:spPr>
      </p:pic>
    </p:spTree>
    <p:extLst>
      <p:ext uri="{BB962C8B-B14F-4D97-AF65-F5344CB8AC3E}">
        <p14:creationId xmlns:p14="http://schemas.microsoft.com/office/powerpoint/2010/main" val="4015825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07890" y="820537"/>
            <a:ext cx="10732443" cy="1635944"/>
          </a:xfrm>
        </p:spPr>
        <p:txBody>
          <a:bodyPr>
            <a:normAutofit/>
          </a:bodyPr>
          <a:lstStyle/>
          <a:p>
            <a:pPr marL="0" indent="0" algn="just">
              <a:buNone/>
            </a:pPr>
            <a:r>
              <a:rPr lang="hr-HR" sz="2800" dirty="0"/>
              <a:t>Punovalni ispravljač se može ostvariti tako da se diode spoje u mosni spoj. Takav spoj se naziva </a:t>
            </a:r>
            <a:r>
              <a:rPr lang="hr-HR" sz="2800" dirty="0" smtClean="0"/>
              <a:t>Graetzov </a:t>
            </a:r>
            <a:r>
              <a:rPr lang="hr-HR" sz="2800" dirty="0"/>
              <a:t>spoj:</a:t>
            </a:r>
          </a:p>
          <a:p>
            <a:pPr algn="just"/>
            <a:r>
              <a:rPr lang="hr-HR" sz="2800" dirty="0"/>
              <a:t> </a:t>
            </a:r>
          </a:p>
          <a:p>
            <a:pPr algn="just"/>
            <a:endParaRPr lang="hr-HR" sz="2800" dirty="0" smtClean="0"/>
          </a:p>
          <a:p>
            <a:pPr algn="just"/>
            <a:endParaRPr lang="hr-HR" sz="2800" dirty="0"/>
          </a:p>
          <a:p>
            <a:pPr algn="just"/>
            <a:endParaRPr lang="hr-HR" sz="2800" dirty="0" smtClean="0"/>
          </a:p>
          <a:p>
            <a:pPr algn="just"/>
            <a:endParaRPr lang="hr-HR" sz="2800" dirty="0"/>
          </a:p>
          <a:p>
            <a:pPr algn="just"/>
            <a:endParaRPr lang="hr-HR" sz="2800" dirty="0" smtClean="0"/>
          </a:p>
          <a:p>
            <a:pPr marL="0" indent="0" algn="just">
              <a:buNone/>
            </a:pPr>
            <a:endParaRPr lang="hr-HR" sz="2800" dirty="0" smtClean="0"/>
          </a:p>
          <a:p>
            <a:pPr marL="0" indent="0" algn="just">
              <a:buNone/>
            </a:pPr>
            <a:endParaRPr lang="hr-HR" sz="2800" dirty="0"/>
          </a:p>
          <a:p>
            <a:endParaRPr lang="hr-HR" sz="3200" dirty="0"/>
          </a:p>
          <a:p>
            <a:endParaRPr lang="hr-HR" sz="3200" dirty="0"/>
          </a:p>
        </p:txBody>
      </p:sp>
      <p:pic>
        <p:nvPicPr>
          <p:cNvPr id="2" name="Slika 1"/>
          <p:cNvPicPr>
            <a:picLocks noChangeAspect="1"/>
          </p:cNvPicPr>
          <p:nvPr/>
        </p:nvPicPr>
        <p:blipFill>
          <a:blip r:embed="rId2"/>
          <a:stretch>
            <a:fillRect/>
          </a:stretch>
        </p:blipFill>
        <p:spPr>
          <a:xfrm>
            <a:off x="859148" y="2628900"/>
            <a:ext cx="10829925" cy="4229100"/>
          </a:xfrm>
          <a:prstGeom prst="rect">
            <a:avLst/>
          </a:prstGeom>
        </p:spPr>
      </p:pic>
    </p:spTree>
    <p:extLst>
      <p:ext uri="{BB962C8B-B14F-4D97-AF65-F5344CB8AC3E}">
        <p14:creationId xmlns:p14="http://schemas.microsoft.com/office/powerpoint/2010/main" val="6842916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5385" y="871776"/>
            <a:ext cx="10732443" cy="903887"/>
          </a:xfrm>
        </p:spPr>
        <p:txBody>
          <a:bodyPr>
            <a:normAutofit/>
          </a:bodyPr>
          <a:lstStyle/>
          <a:p>
            <a:pPr marL="0" indent="0" algn="just">
              <a:buNone/>
            </a:pPr>
            <a:r>
              <a:rPr lang="hr-HR" sz="2800" dirty="0" smtClean="0"/>
              <a:t>Pozitivne </a:t>
            </a:r>
            <a:r>
              <a:rPr lang="hr-HR" sz="2800" dirty="0"/>
              <a:t>poluperiode izmjeničnog napona provode diode D1 i D2, a negativnu diode D3 i D4. </a:t>
            </a:r>
          </a:p>
          <a:p>
            <a:endParaRPr lang="hr-HR" sz="3200" dirty="0"/>
          </a:p>
          <a:p>
            <a:endParaRPr lang="hr-HR" sz="3200" dirty="0"/>
          </a:p>
        </p:txBody>
      </p:sp>
      <p:pic>
        <p:nvPicPr>
          <p:cNvPr id="2" name="Slika 1"/>
          <p:cNvPicPr>
            <a:picLocks noChangeAspect="1"/>
          </p:cNvPicPr>
          <p:nvPr/>
        </p:nvPicPr>
        <p:blipFill>
          <a:blip r:embed="rId2"/>
          <a:stretch>
            <a:fillRect/>
          </a:stretch>
        </p:blipFill>
        <p:spPr>
          <a:xfrm>
            <a:off x="975385" y="2628900"/>
            <a:ext cx="10829925" cy="4229100"/>
          </a:xfrm>
          <a:prstGeom prst="rect">
            <a:avLst/>
          </a:prstGeom>
        </p:spPr>
      </p:pic>
    </p:spTree>
    <p:extLst>
      <p:ext uri="{BB962C8B-B14F-4D97-AF65-F5344CB8AC3E}">
        <p14:creationId xmlns:p14="http://schemas.microsoft.com/office/powerpoint/2010/main" val="3947127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15640" y="813661"/>
            <a:ext cx="9720073" cy="4023360"/>
          </a:xfrm>
        </p:spPr>
        <p:txBody>
          <a:bodyPr>
            <a:normAutofit/>
          </a:bodyPr>
          <a:lstStyle/>
          <a:p>
            <a:pPr marL="0" indent="0">
              <a:buNone/>
            </a:pPr>
            <a:r>
              <a:rPr lang="hr-HR" sz="2800" dirty="0" smtClean="0"/>
              <a:t>Filtriranje punovalno ispravljenog napona:</a:t>
            </a:r>
            <a:endParaRPr lang="hr-HR" sz="2800" dirty="0"/>
          </a:p>
        </p:txBody>
      </p:sp>
      <p:pic>
        <p:nvPicPr>
          <p:cNvPr id="5" name="Slika 4"/>
          <p:cNvPicPr>
            <a:picLocks noChangeAspect="1"/>
          </p:cNvPicPr>
          <p:nvPr/>
        </p:nvPicPr>
        <p:blipFill>
          <a:blip r:embed="rId2"/>
          <a:stretch>
            <a:fillRect/>
          </a:stretch>
        </p:blipFill>
        <p:spPr>
          <a:xfrm>
            <a:off x="538311" y="1912177"/>
            <a:ext cx="10790614" cy="3615788"/>
          </a:xfrm>
          <a:prstGeom prst="rect">
            <a:avLst/>
          </a:prstGeom>
        </p:spPr>
      </p:pic>
    </p:spTree>
    <p:extLst>
      <p:ext uri="{BB962C8B-B14F-4D97-AF65-F5344CB8AC3E}">
        <p14:creationId xmlns:p14="http://schemas.microsoft.com/office/powerpoint/2010/main" val="4289096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DOMAĆA ZADAĆA</a:t>
            </a:r>
            <a:endParaRPr lang="hr-HR" dirty="0"/>
          </a:p>
        </p:txBody>
      </p:sp>
      <p:sp>
        <p:nvSpPr>
          <p:cNvPr id="3" name="Rezervirano mjesto sadržaja 2"/>
          <p:cNvSpPr>
            <a:spLocks noGrp="1"/>
          </p:cNvSpPr>
          <p:nvPr>
            <p:ph idx="1"/>
          </p:nvPr>
        </p:nvSpPr>
        <p:spPr>
          <a:xfrm>
            <a:off x="1024128" y="2286000"/>
            <a:ext cx="10648387" cy="4023360"/>
          </a:xfrm>
        </p:spPr>
        <p:txBody>
          <a:bodyPr>
            <a:normAutofit/>
          </a:bodyPr>
          <a:lstStyle/>
          <a:p>
            <a:pPr marL="0" indent="0">
              <a:buNone/>
            </a:pPr>
            <a:r>
              <a:rPr lang="hr-HR" sz="3200" dirty="0" smtClean="0"/>
              <a:t>Kotur; Paunović, Analogni elektronički sklopovi, udžbenik za 3. razred elektrotehničkih škola</a:t>
            </a:r>
          </a:p>
          <a:p>
            <a:pPr marL="0" indent="0">
              <a:buNone/>
            </a:pPr>
            <a:endParaRPr lang="hr-HR" sz="3200" dirty="0" smtClean="0"/>
          </a:p>
          <a:p>
            <a:pPr marL="0" indent="0">
              <a:buNone/>
            </a:pPr>
            <a:r>
              <a:rPr lang="hr-HR" sz="3200" dirty="0" smtClean="0"/>
              <a:t>Strana 15 / PITANJA I ZADATCI ZA PONAVLJANJE I PROVJERU ZNANJA: 1 - 12</a:t>
            </a:r>
            <a:endParaRPr lang="hr-HR" sz="3200" dirty="0"/>
          </a:p>
        </p:txBody>
      </p:sp>
    </p:spTree>
    <p:extLst>
      <p:ext uri="{BB962C8B-B14F-4D97-AF65-F5344CB8AC3E}">
        <p14:creationId xmlns:p14="http://schemas.microsoft.com/office/powerpoint/2010/main" val="4252784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LITERATURA</a:t>
            </a:r>
            <a:endParaRPr lang="hr-HR" dirty="0"/>
          </a:p>
        </p:txBody>
      </p:sp>
      <p:sp>
        <p:nvSpPr>
          <p:cNvPr id="3" name="Rezervirano mjesto sadržaja 2"/>
          <p:cNvSpPr>
            <a:spLocks noGrp="1"/>
          </p:cNvSpPr>
          <p:nvPr>
            <p:ph idx="1"/>
          </p:nvPr>
        </p:nvSpPr>
        <p:spPr>
          <a:xfrm>
            <a:off x="1024128" y="1880315"/>
            <a:ext cx="9720071" cy="4429045"/>
          </a:xfrm>
        </p:spPr>
        <p:txBody>
          <a:bodyPr/>
          <a:lstStyle/>
          <a:p>
            <a:pPr marL="0" indent="0">
              <a:buNone/>
            </a:pPr>
            <a:r>
              <a:rPr lang="hr-HR" sz="2800" dirty="0" smtClean="0"/>
              <a:t>OBAVEZNA:</a:t>
            </a:r>
          </a:p>
          <a:p>
            <a:pPr marL="0" indent="0">
              <a:buNone/>
            </a:pPr>
            <a:r>
              <a:rPr lang="hr-HR" sz="2800" dirty="0" smtClean="0"/>
              <a:t>Jasminka Kotur, Stanko Paunović: Analogni elektronički sklopovi, Element, Zagreb</a:t>
            </a:r>
          </a:p>
          <a:p>
            <a:pPr marL="0" indent="0">
              <a:buNone/>
            </a:pPr>
            <a:endParaRPr lang="hr-HR" sz="2800" dirty="0"/>
          </a:p>
          <a:p>
            <a:pPr marL="0" indent="0">
              <a:buNone/>
            </a:pPr>
            <a:r>
              <a:rPr lang="hr-HR" sz="2800" dirty="0" smtClean="0"/>
              <a:t>DODATNA:</a:t>
            </a:r>
          </a:p>
          <a:p>
            <a:pPr marL="0" indent="0">
              <a:buNone/>
            </a:pPr>
            <a:r>
              <a:rPr lang="hr-HR" sz="2800" dirty="0" smtClean="0"/>
              <a:t>N. </a:t>
            </a:r>
            <a:r>
              <a:rPr lang="hr-HR" sz="2800" dirty="0" err="1" smtClean="0"/>
              <a:t>Furčić</a:t>
            </a:r>
            <a:r>
              <a:rPr lang="hr-HR" sz="2800" dirty="0" smtClean="0"/>
              <a:t>: Elektronički sklopovi -  udžbenik, Neodidacta, Zagreb</a:t>
            </a:r>
          </a:p>
          <a:p>
            <a:pPr marL="0" indent="0">
              <a:buNone/>
            </a:pPr>
            <a:r>
              <a:rPr lang="hr-HR" sz="2800" dirty="0" smtClean="0"/>
              <a:t>N. </a:t>
            </a:r>
            <a:r>
              <a:rPr lang="hr-HR" sz="2800" dirty="0" err="1" smtClean="0"/>
              <a:t>Furčić</a:t>
            </a:r>
            <a:r>
              <a:rPr lang="hr-HR" sz="2800" dirty="0" smtClean="0"/>
              <a:t>: Elektronički sklopovi i digitalna elektronika - udžbenik, Neodidacta, Zagreb</a:t>
            </a:r>
          </a:p>
          <a:p>
            <a:endParaRPr lang="hr-HR" dirty="0"/>
          </a:p>
        </p:txBody>
      </p:sp>
    </p:spTree>
    <p:extLst>
      <p:ext uri="{BB962C8B-B14F-4D97-AF65-F5344CB8AC3E}">
        <p14:creationId xmlns:p14="http://schemas.microsoft.com/office/powerpoint/2010/main" val="106563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PITANJA?</a:t>
            </a:r>
            <a:endParaRPr lang="hr-HR" dirty="0"/>
          </a:p>
        </p:txBody>
      </p:sp>
      <p:pic>
        <p:nvPicPr>
          <p:cNvPr id="3" name="Slika 2"/>
          <p:cNvPicPr>
            <a:picLocks noChangeAspect="1"/>
          </p:cNvPicPr>
          <p:nvPr/>
        </p:nvPicPr>
        <p:blipFill>
          <a:blip r:embed="rId2"/>
          <a:stretch>
            <a:fillRect/>
          </a:stretch>
        </p:blipFill>
        <p:spPr>
          <a:xfrm>
            <a:off x="6038168" y="1662112"/>
            <a:ext cx="5794602" cy="5044896"/>
          </a:xfrm>
          <a:prstGeom prst="rect">
            <a:avLst/>
          </a:prstGeom>
        </p:spPr>
      </p:pic>
    </p:spTree>
    <p:extLst>
      <p:ext uri="{BB962C8B-B14F-4D97-AF65-F5344CB8AC3E}">
        <p14:creationId xmlns:p14="http://schemas.microsoft.com/office/powerpoint/2010/main" val="231588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Uvod u elektroničke sklopove</a:t>
            </a:r>
            <a:endParaRPr lang="hr-HR" dirty="0"/>
          </a:p>
        </p:txBody>
      </p:sp>
      <p:sp>
        <p:nvSpPr>
          <p:cNvPr id="3" name="Podnaslov 2"/>
          <p:cNvSpPr>
            <a:spLocks noGrp="1"/>
          </p:cNvSpPr>
          <p:nvPr>
            <p:ph type="subTitle" idx="1"/>
          </p:nvPr>
        </p:nvSpPr>
        <p:spPr/>
        <p:txBody>
          <a:bodyPr/>
          <a:lstStyle/>
          <a:p>
            <a:r>
              <a:rPr lang="hr-HR" dirty="0" smtClean="0"/>
              <a:t>Elektronički sklopovi</a:t>
            </a:r>
            <a:endParaRPr lang="hr-HR" dirty="0"/>
          </a:p>
        </p:txBody>
      </p:sp>
    </p:spTree>
    <p:extLst>
      <p:ext uri="{BB962C8B-B14F-4D97-AF65-F5344CB8AC3E}">
        <p14:creationId xmlns:p14="http://schemas.microsoft.com/office/powerpoint/2010/main" val="3032936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1218</TotalTime>
  <Words>3232</Words>
  <Application>Microsoft Office PowerPoint</Application>
  <PresentationFormat>Široki zaslon</PresentationFormat>
  <Paragraphs>229</Paragraphs>
  <Slides>64</Slides>
  <Notes>0</Notes>
  <HiddenSlides>0</HiddenSlides>
  <MMClips>0</MMClips>
  <ScaleCrop>false</ScaleCrop>
  <HeadingPairs>
    <vt:vector size="8" baseType="variant">
      <vt:variant>
        <vt:lpstr>Korišteni fontovi</vt:lpstr>
      </vt:variant>
      <vt:variant>
        <vt:i4>7</vt:i4>
      </vt:variant>
      <vt:variant>
        <vt:lpstr>Tema</vt:lpstr>
      </vt:variant>
      <vt:variant>
        <vt:i4>1</vt:i4>
      </vt:variant>
      <vt:variant>
        <vt:lpstr>Uloženi OLE poslužitelji</vt:lpstr>
      </vt:variant>
      <vt:variant>
        <vt:i4>1</vt:i4>
      </vt:variant>
      <vt:variant>
        <vt:lpstr>Naslovi slajdova</vt:lpstr>
      </vt:variant>
      <vt:variant>
        <vt:i4>64</vt:i4>
      </vt:variant>
    </vt:vector>
  </HeadingPairs>
  <TitlesOfParts>
    <vt:vector size="73" baseType="lpstr">
      <vt:lpstr>Arial</vt:lpstr>
      <vt:lpstr>Calibri</vt:lpstr>
      <vt:lpstr>Cambria Math</vt:lpstr>
      <vt:lpstr>Times New Roman</vt:lpstr>
      <vt:lpstr>Tw Cen MT</vt:lpstr>
      <vt:lpstr>Tw Cen MT Condensed</vt:lpstr>
      <vt:lpstr>Wingdings 3</vt:lpstr>
      <vt:lpstr>Integral</vt:lpstr>
      <vt:lpstr>Jednadžba</vt:lpstr>
      <vt:lpstr>ELEKTRONIČKI SKLOPOVI</vt:lpstr>
      <vt:lpstr>PowerPoint prezentacija</vt:lpstr>
      <vt:lpstr>PowerPoint prezentacija</vt:lpstr>
      <vt:lpstr>PowerPoint prezentacija</vt:lpstr>
      <vt:lpstr>PowerPoint prezentacija</vt:lpstr>
      <vt:lpstr>PowerPoint prezentacija</vt:lpstr>
      <vt:lpstr>LITERATURA</vt:lpstr>
      <vt:lpstr>PITANJA?</vt:lpstr>
      <vt:lpstr>Uvod u elektroničke sklopove</vt:lpstr>
      <vt:lpstr>PowerPoint prezentacija</vt:lpstr>
      <vt:lpstr>Elektroničke komponente</vt:lpstr>
      <vt:lpstr>POLUVODIČI</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PN spoj</vt:lpstr>
      <vt:lpstr>PowerPoint prezentacija</vt:lpstr>
      <vt:lpstr>PowerPoint prezentacija</vt:lpstr>
      <vt:lpstr>PowerPoint prezentacija</vt:lpstr>
      <vt:lpstr>Poluvodička PN-dioda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Strujno-naponska karakteristika diode</vt:lpstr>
      <vt:lpstr>PowerPoint prezentacija</vt:lpstr>
      <vt:lpstr>PowerPoint prezentacija</vt:lpstr>
      <vt:lpstr>PowerPoint prezentacija</vt:lpstr>
      <vt:lpstr>PowerPoint prezentacija</vt:lpstr>
      <vt:lpstr>PowerPoint prezentacija</vt:lpstr>
      <vt:lpstr>Primjeri izvedbi dioda</vt:lpstr>
      <vt:lpstr>PowerPoint prezentacija</vt:lpstr>
      <vt:lpstr>Zenerova dioda</vt:lpstr>
      <vt:lpstr>PowerPoint prezentacija</vt:lpstr>
      <vt:lpstr>PowerPoint prezentacija</vt:lpstr>
      <vt:lpstr>PowerPoint prezentacija</vt:lpstr>
      <vt:lpstr>PowerPoint prezentacija</vt:lpstr>
      <vt:lpstr>PowerPoint prezentacija</vt:lpstr>
      <vt:lpstr>Spojevi pn-diode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DOMAĆA ZADAĆA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u elektroničke sklopove</dc:title>
  <dc:creator>Petar</dc:creator>
  <cp:lastModifiedBy>Windows korisnik</cp:lastModifiedBy>
  <cp:revision>50</cp:revision>
  <dcterms:created xsi:type="dcterms:W3CDTF">2015-05-19T15:29:57Z</dcterms:created>
  <dcterms:modified xsi:type="dcterms:W3CDTF">2017-10-10T12:07:05Z</dcterms:modified>
</cp:coreProperties>
</file>