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5" r:id="rId2"/>
    <p:sldId id="278" r:id="rId3"/>
    <p:sldId id="279" r:id="rId4"/>
    <p:sldId id="280" r:id="rId5"/>
    <p:sldId id="281" r:id="rId6"/>
    <p:sldId id="282" r:id="rId7"/>
    <p:sldId id="283" r:id="rId8"/>
    <p:sldId id="284" r:id="rId9"/>
    <p:sldId id="287" r:id="rId10"/>
    <p:sldId id="285" r:id="rId11"/>
    <p:sldId id="333" r:id="rId12"/>
    <p:sldId id="334" r:id="rId13"/>
    <p:sldId id="312" r:id="rId14"/>
    <p:sldId id="336" r:id="rId15"/>
    <p:sldId id="317" r:id="rId16"/>
    <p:sldId id="330" r:id="rId17"/>
    <p:sldId id="319" r:id="rId18"/>
    <p:sldId id="337" r:id="rId19"/>
    <p:sldId id="291" r:id="rId20"/>
    <p:sldId id="292" r:id="rId21"/>
    <p:sldId id="293" r:id="rId22"/>
    <p:sldId id="294" r:id="rId23"/>
    <p:sldId id="295" r:id="rId24"/>
    <p:sldId id="296" r:id="rId25"/>
    <p:sldId id="297" r:id="rId26"/>
    <p:sldId id="299" r:id="rId27"/>
    <p:sldId id="301" r:id="rId28"/>
    <p:sldId id="302" r:id="rId29"/>
    <p:sldId id="307" r:id="rId30"/>
    <p:sldId id="303" r:id="rId31"/>
    <p:sldId id="305" r:id="rId32"/>
    <p:sldId id="306" r:id="rId33"/>
    <p:sldId id="308" r:id="rId34"/>
    <p:sldId id="33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5" d="100"/>
          <a:sy n="65" d="100"/>
        </p:scale>
        <p:origin x="6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hr-HR" smtClean="0"/>
              <a:t>Uredite stil naslova matrice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hr-HR" smtClean="0"/>
              <a:t>Uredite stil podnaslova matrice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hr-HR" smtClean="0"/>
              <a:t>Uredite stil naslova matrice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hr-HR" smtClean="0"/>
              <a:t>Uredite stil naslova matrice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5A61015F-7CC6-4D0A-9D87-873EA4C304CC}" type="datetimeFigureOut">
              <a:rPr lang="en-US" dirty="0"/>
              <a:t>11/17/2020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hr-HR" smtClean="0"/>
              <a:t>Uredite stil naslova matrice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r-HR" smtClean="0"/>
              <a:t>Uredite stil naslova matrice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Content Placeholder 3"/>
          <p:cNvSpPr>
            <a:spLocks noGrp="1"/>
          </p:cNvSpPr>
          <p:nvPr>
            <p:ph sz="half" idx="2"/>
          </p:nvPr>
        </p:nvSpPr>
        <p:spPr>
          <a:xfrm>
            <a:off x="1024128" y="2967788"/>
            <a:ext cx="4754880" cy="3341572"/>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hr-HR" smtClean="0"/>
              <a:t>Uredite stilove teksta matrice</a:t>
            </a:r>
          </a:p>
        </p:txBody>
      </p:sp>
      <p:sp>
        <p:nvSpPr>
          <p:cNvPr id="6" name="Content Placeholder 5"/>
          <p:cNvSpPr>
            <a:spLocks noGrp="1"/>
          </p:cNvSpPr>
          <p:nvPr>
            <p:ph sz="quarter" idx="4"/>
          </p:nvPr>
        </p:nvSpPr>
        <p:spPr>
          <a:xfrm>
            <a:off x="5990888" y="2967788"/>
            <a:ext cx="4754880" cy="3341572"/>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hr-HR" smtClean="0"/>
              <a:t>Uredite stil naslova matrice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05C68B11-C5A8-448C-8CE9-B1A273C79CFC}" type="datetimeFigureOut">
              <a:rPr lang="en-US" dirty="0"/>
              <a:t>11/17/2020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Date Placeholder 4"/>
          <p:cNvSpPr>
            <a:spLocks noGrp="1"/>
          </p:cNvSpPr>
          <p:nvPr>
            <p:ph type="dt" sz="half" idx="10"/>
          </p:nvPr>
        </p:nvSpPr>
        <p:spPr/>
        <p:txBody>
          <a:bodyPr/>
          <a:lstStyle/>
          <a:p>
            <a:fld id="{C7616CA0-919D-4A49-9C8A-62FDFB3A5183}" type="datetimeFigureOut">
              <a:rPr lang="en-US" dirty="0"/>
              <a:t>11/17/2020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hr-HR" smtClean="0"/>
              <a:t>Uredite stil naslova matrice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11/17/2020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Poluvodička PN-dioda</a:t>
            </a:r>
            <a:endParaRPr lang="hr-HR" dirty="0"/>
          </a:p>
        </p:txBody>
      </p:sp>
      <p:sp>
        <p:nvSpPr>
          <p:cNvPr id="3" name="Rezervirano mjesto teksta 2"/>
          <p:cNvSpPr>
            <a:spLocks noGrp="1"/>
          </p:cNvSpPr>
          <p:nvPr>
            <p:ph type="body" idx="1"/>
          </p:nvPr>
        </p:nvSpPr>
        <p:spPr/>
        <p:txBody>
          <a:bodyPr/>
          <a:lstStyle/>
          <a:p>
            <a:r>
              <a:rPr lang="hr-HR" dirty="0" smtClean="0"/>
              <a:t>ELEKTRONIČKI SKLOPOVI</a:t>
            </a:r>
            <a:endParaRPr lang="hr-HR" dirty="0"/>
          </a:p>
        </p:txBody>
      </p:sp>
    </p:spTree>
    <p:extLst>
      <p:ext uri="{BB962C8B-B14F-4D97-AF65-F5344CB8AC3E}">
        <p14:creationId xmlns:p14="http://schemas.microsoft.com/office/powerpoint/2010/main" val="726607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77632" y="828286"/>
            <a:ext cx="10738381" cy="5704249"/>
          </a:xfrm>
        </p:spPr>
        <p:txBody>
          <a:bodyPr>
            <a:normAutofit/>
          </a:bodyPr>
          <a:lstStyle/>
          <a:p>
            <a:pPr marL="0" indent="0">
              <a:buNone/>
            </a:pPr>
            <a:r>
              <a:rPr lang="hr-HR" sz="2800" dirty="0"/>
              <a:t>Jednadžba strujno-naponske karakteristike </a:t>
            </a:r>
            <a:r>
              <a:rPr lang="hr-HR" sz="2800" dirty="0" smtClean="0"/>
              <a:t>diode:</a:t>
            </a:r>
          </a:p>
          <a:p>
            <a:endParaRPr lang="hr-HR" sz="3200" dirty="0"/>
          </a:p>
          <a:p>
            <a:pPr algn="ctr"/>
            <a:r>
              <a:rPr lang="hr-HR" sz="4400" b="1" dirty="0" smtClean="0"/>
              <a:t>I</a:t>
            </a:r>
            <a:r>
              <a:rPr lang="hr-HR" sz="3200" b="1" dirty="0" smtClean="0"/>
              <a:t>D</a:t>
            </a:r>
            <a:r>
              <a:rPr lang="hr-HR" sz="4400" b="1" dirty="0" smtClean="0"/>
              <a:t> </a:t>
            </a:r>
            <a:r>
              <a:rPr lang="hr-HR" sz="4400" b="1" dirty="0"/>
              <a:t>= I</a:t>
            </a:r>
            <a:r>
              <a:rPr lang="hr-HR" sz="3200" b="1" dirty="0"/>
              <a:t>R</a:t>
            </a:r>
            <a:r>
              <a:rPr lang="hr-HR" sz="4400" b="1" dirty="0"/>
              <a:t> (e^(</a:t>
            </a:r>
            <a:r>
              <a:rPr lang="hr-HR" sz="4400" b="1" dirty="0" smtClean="0"/>
              <a:t>U</a:t>
            </a:r>
            <a:r>
              <a:rPr lang="hr-HR" sz="3200" b="1" dirty="0" smtClean="0"/>
              <a:t>D</a:t>
            </a:r>
            <a:r>
              <a:rPr lang="hr-HR" sz="4400" b="1" dirty="0" smtClean="0"/>
              <a:t>/U</a:t>
            </a:r>
            <a:r>
              <a:rPr lang="hr-HR" sz="3200" b="1" dirty="0" smtClean="0"/>
              <a:t>T</a:t>
            </a:r>
            <a:r>
              <a:rPr lang="hr-HR" sz="4400" b="1" dirty="0" smtClean="0"/>
              <a:t>) </a:t>
            </a:r>
            <a:r>
              <a:rPr lang="hr-HR" sz="4400" b="1" dirty="0"/>
              <a:t>– 1)</a:t>
            </a:r>
          </a:p>
          <a:p>
            <a:pPr marL="0" indent="0">
              <a:buNone/>
            </a:pPr>
            <a:r>
              <a:rPr lang="hr-HR" sz="2800" dirty="0" smtClean="0"/>
              <a:t>gdje </a:t>
            </a:r>
            <a:r>
              <a:rPr lang="hr-HR" sz="2800" dirty="0"/>
              <a:t>je: </a:t>
            </a:r>
          </a:p>
          <a:p>
            <a:r>
              <a:rPr lang="hr-HR" sz="2800" dirty="0"/>
              <a:t>	</a:t>
            </a:r>
            <a:r>
              <a:rPr lang="hr-HR" sz="2800" dirty="0" smtClean="0"/>
              <a:t>I</a:t>
            </a:r>
            <a:r>
              <a:rPr lang="hr-HR" sz="1800" dirty="0" smtClean="0"/>
              <a:t>D</a:t>
            </a:r>
            <a:r>
              <a:rPr lang="hr-HR" sz="2800" dirty="0" smtClean="0"/>
              <a:t> </a:t>
            </a:r>
            <a:r>
              <a:rPr lang="hr-HR" sz="2800" dirty="0"/>
              <a:t>– struja kroz diodu, </a:t>
            </a:r>
          </a:p>
          <a:p>
            <a:r>
              <a:rPr lang="hr-HR" sz="2800" dirty="0"/>
              <a:t>	I</a:t>
            </a:r>
            <a:r>
              <a:rPr lang="hr-HR" sz="1800" dirty="0"/>
              <a:t>R</a:t>
            </a:r>
            <a:r>
              <a:rPr lang="hr-HR" sz="2800" dirty="0"/>
              <a:t> – zaporna (reverzna) struja </a:t>
            </a:r>
            <a:r>
              <a:rPr lang="hr-HR" sz="2800" dirty="0" smtClean="0"/>
              <a:t>zasićenja</a:t>
            </a:r>
            <a:r>
              <a:rPr lang="hr-HR" sz="2800" dirty="0"/>
              <a:t>, </a:t>
            </a:r>
          </a:p>
          <a:p>
            <a:r>
              <a:rPr lang="hr-HR" sz="2800" dirty="0"/>
              <a:t>	</a:t>
            </a:r>
            <a:r>
              <a:rPr lang="hr-HR" sz="2800" dirty="0" smtClean="0"/>
              <a:t>U</a:t>
            </a:r>
            <a:r>
              <a:rPr lang="hr-HR" sz="1800" dirty="0" smtClean="0"/>
              <a:t>D</a:t>
            </a:r>
            <a:r>
              <a:rPr lang="hr-HR" sz="2800" dirty="0" smtClean="0"/>
              <a:t> </a:t>
            </a:r>
            <a:r>
              <a:rPr lang="hr-HR" sz="2800" dirty="0"/>
              <a:t>– napon na diodi, </a:t>
            </a:r>
          </a:p>
          <a:p>
            <a:r>
              <a:rPr lang="hr-HR" sz="2800" dirty="0"/>
              <a:t>	</a:t>
            </a:r>
            <a:r>
              <a:rPr lang="hr-HR" sz="2800" dirty="0" smtClean="0"/>
              <a:t>U</a:t>
            </a:r>
            <a:r>
              <a:rPr lang="hr-HR" sz="1800" dirty="0" smtClean="0"/>
              <a:t>T</a:t>
            </a:r>
            <a:r>
              <a:rPr lang="hr-HR" sz="2800" dirty="0" smtClean="0"/>
              <a:t> </a:t>
            </a:r>
            <a:r>
              <a:rPr lang="hr-HR" sz="2800" dirty="0"/>
              <a:t>– naponski ekvivalent temperaturi (</a:t>
            </a:r>
            <a:r>
              <a:rPr lang="hr-HR" sz="2800" dirty="0" err="1"/>
              <a:t>Ut</a:t>
            </a:r>
            <a:r>
              <a:rPr lang="hr-HR" sz="2800" dirty="0"/>
              <a:t> = T/11600, a iznosi 25 </a:t>
            </a:r>
            <a:r>
              <a:rPr lang="hr-HR" sz="2800" dirty="0" err="1"/>
              <a:t>mV</a:t>
            </a:r>
            <a:r>
              <a:rPr lang="hr-HR" sz="2800" dirty="0"/>
              <a:t> pri sobnoj temperaturi) </a:t>
            </a:r>
          </a:p>
          <a:p>
            <a:endParaRPr lang="hr-HR" sz="3200" dirty="0"/>
          </a:p>
          <a:p>
            <a:endParaRPr lang="hr-HR" sz="3200" dirty="0"/>
          </a:p>
        </p:txBody>
      </p:sp>
    </p:spTree>
    <p:extLst>
      <p:ext uri="{BB962C8B-B14F-4D97-AF65-F5344CB8AC3E}">
        <p14:creationId xmlns:p14="http://schemas.microsoft.com/office/powerpoint/2010/main" val="1728040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85382" y="836907"/>
            <a:ext cx="6415059" cy="5757621"/>
          </a:xfrm>
        </p:spPr>
        <p:txBody>
          <a:bodyPr/>
          <a:lstStyle/>
          <a:p>
            <a:pPr marL="0" indent="0">
              <a:buNone/>
            </a:pPr>
            <a:r>
              <a:rPr lang="hr-HR" sz="2800" b="1" dirty="0" smtClean="0"/>
              <a:t>Dinamički otpor diode</a:t>
            </a:r>
            <a:r>
              <a:rPr lang="hr-HR" sz="2800" dirty="0" smtClean="0"/>
              <a:t> govori o tome kako promjena napona utječe na promjenu struje. Računamo ga prema izrazu:</a:t>
            </a:r>
          </a:p>
          <a:p>
            <a:pPr marL="0" indent="0" algn="ctr">
              <a:buNone/>
            </a:pPr>
            <a:r>
              <a:rPr lang="hr-HR" sz="2800" b="1" dirty="0" err="1" smtClean="0"/>
              <a:t>rd</a:t>
            </a:r>
            <a:r>
              <a:rPr lang="hr-HR" sz="2800" b="1" dirty="0" smtClean="0"/>
              <a:t> = ΔU</a:t>
            </a:r>
            <a:r>
              <a:rPr lang="hr-HR" sz="2000" b="1" dirty="0" smtClean="0"/>
              <a:t>D</a:t>
            </a:r>
            <a:r>
              <a:rPr lang="hr-HR" sz="2800" b="1" dirty="0" smtClean="0"/>
              <a:t> / ΔI</a:t>
            </a:r>
            <a:r>
              <a:rPr lang="hr-HR" sz="2000" b="1" dirty="0" smtClean="0"/>
              <a:t>D</a:t>
            </a:r>
            <a:endParaRPr lang="hr-HR" sz="2000" dirty="0" smtClean="0"/>
          </a:p>
          <a:p>
            <a:pPr marL="0" indent="0">
              <a:buNone/>
            </a:pPr>
            <a:r>
              <a:rPr lang="hr-HR" sz="2800" dirty="0" smtClean="0"/>
              <a:t>Dinamički otpor može se odrediti grafički kao nagib tangente na karakteristici diode u statičkoj radnoj točki. Dinamički otpor ovisi o vrijednosti istosmjerne struje u radnoj točki. </a:t>
            </a:r>
          </a:p>
          <a:p>
            <a:pPr marL="0" indent="0">
              <a:buNone/>
            </a:pPr>
            <a:r>
              <a:rPr lang="hr-HR" sz="2800" dirty="0" smtClean="0"/>
              <a:t>Ako promatramo zapornu polarizaciju diode, možemo ustvrditi da je dinamički otpor praktički beskonačan.</a:t>
            </a:r>
          </a:p>
          <a:p>
            <a:pPr marL="0" indent="0">
              <a:buNone/>
            </a:pPr>
            <a:endParaRPr lang="hr-HR" dirty="0"/>
          </a:p>
        </p:txBody>
      </p:sp>
      <p:pic>
        <p:nvPicPr>
          <p:cNvPr id="4" name="Slika 3"/>
          <p:cNvPicPr/>
          <p:nvPr/>
        </p:nvPicPr>
        <p:blipFill>
          <a:blip r:embed="rId2">
            <a:extLst>
              <a:ext uri="{28A0092B-C50C-407E-A947-70E740481C1C}">
                <a14:useLocalDpi xmlns:a14="http://schemas.microsoft.com/office/drawing/2010/main" val="0"/>
              </a:ext>
            </a:extLst>
          </a:blip>
          <a:srcRect/>
          <a:stretch>
            <a:fillRect/>
          </a:stretch>
        </p:blipFill>
        <p:spPr bwMode="auto">
          <a:xfrm>
            <a:off x="7880888" y="1799023"/>
            <a:ext cx="3665349" cy="3833387"/>
          </a:xfrm>
          <a:prstGeom prst="rect">
            <a:avLst/>
          </a:prstGeom>
          <a:noFill/>
          <a:ln>
            <a:noFill/>
          </a:ln>
        </p:spPr>
      </p:pic>
    </p:spTree>
    <p:extLst>
      <p:ext uri="{BB962C8B-B14F-4D97-AF65-F5344CB8AC3E}">
        <p14:creationId xmlns:p14="http://schemas.microsoft.com/office/powerpoint/2010/main" val="2311462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85382" y="836907"/>
            <a:ext cx="6415059" cy="5757621"/>
          </a:xfrm>
        </p:spPr>
        <p:txBody>
          <a:bodyPr/>
          <a:lstStyle/>
          <a:p>
            <a:r>
              <a:rPr lang="hr-HR" sz="2800" dirty="0"/>
              <a:t>Strujno naponska karakteristika PN diode ovisi o temperaturi. Pri propusnoj polarizaciji diodi porastom temperature povećava se vodljivost odnosno struja. Za vođenje diode je potreban manji napon praga. Ako promatramo zapornu polarizaciju PN diode možemo uočiti da je potreban nešto veći iznos probojnog napona da reverzna struja poraste i uzrokuje oštećenje diode. </a:t>
            </a:r>
            <a:endParaRPr lang="en-CA" sz="2800" dirty="0"/>
          </a:p>
          <a:p>
            <a:r>
              <a:rPr lang="hr-HR" sz="2800" dirty="0"/>
              <a:t>U tvorničkim podatcima nalaze se karakteristične veličine dioda koja se daju za određeno područje temperatura. </a:t>
            </a:r>
            <a:endParaRPr lang="en-CA" sz="2800" dirty="0"/>
          </a:p>
        </p:txBody>
      </p:sp>
      <p:pic>
        <p:nvPicPr>
          <p:cNvPr id="5" name="Slika 4"/>
          <p:cNvPicPr/>
          <p:nvPr/>
        </p:nvPicPr>
        <p:blipFill>
          <a:blip r:embed="rId2">
            <a:extLst>
              <a:ext uri="{28A0092B-C50C-407E-A947-70E740481C1C}">
                <a14:useLocalDpi xmlns:a14="http://schemas.microsoft.com/office/drawing/2010/main" val="0"/>
              </a:ext>
            </a:extLst>
          </a:blip>
          <a:srcRect/>
          <a:stretch>
            <a:fillRect/>
          </a:stretch>
        </p:blipFill>
        <p:spPr bwMode="auto">
          <a:xfrm>
            <a:off x="7400441" y="201476"/>
            <a:ext cx="3161654" cy="3456124"/>
          </a:xfrm>
          <a:prstGeom prst="rect">
            <a:avLst/>
          </a:prstGeom>
          <a:noFill/>
          <a:ln>
            <a:noFill/>
          </a:ln>
        </p:spPr>
      </p:pic>
      <p:pic>
        <p:nvPicPr>
          <p:cNvPr id="6" name="Slika 5"/>
          <p:cNvPicPr/>
          <p:nvPr/>
        </p:nvPicPr>
        <p:blipFill>
          <a:blip r:embed="rId3">
            <a:extLst>
              <a:ext uri="{28A0092B-C50C-407E-A947-70E740481C1C}">
                <a14:useLocalDpi xmlns:a14="http://schemas.microsoft.com/office/drawing/2010/main" val="0"/>
              </a:ext>
            </a:extLst>
          </a:blip>
          <a:srcRect/>
          <a:stretch>
            <a:fillRect/>
          </a:stretch>
        </p:blipFill>
        <p:spPr bwMode="auto">
          <a:xfrm>
            <a:off x="8621003" y="3657600"/>
            <a:ext cx="3570997" cy="3200400"/>
          </a:xfrm>
          <a:prstGeom prst="rect">
            <a:avLst/>
          </a:prstGeom>
          <a:noFill/>
          <a:ln>
            <a:noFill/>
          </a:ln>
        </p:spPr>
      </p:pic>
    </p:spTree>
    <p:extLst>
      <p:ext uri="{BB962C8B-B14F-4D97-AF65-F5344CB8AC3E}">
        <p14:creationId xmlns:p14="http://schemas.microsoft.com/office/powerpoint/2010/main" val="1788405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Zenerova dioda</a:t>
            </a:r>
            <a:endParaRPr lang="hr-HR" dirty="0"/>
          </a:p>
        </p:txBody>
      </p:sp>
      <p:sp>
        <p:nvSpPr>
          <p:cNvPr id="3" name="Rezervirano mjesto teksta 2"/>
          <p:cNvSpPr>
            <a:spLocks noGrp="1"/>
          </p:cNvSpPr>
          <p:nvPr>
            <p:ph type="body" idx="1"/>
          </p:nvPr>
        </p:nvSpPr>
        <p:spPr/>
        <p:txBody>
          <a:bodyPr/>
          <a:lstStyle/>
          <a:p>
            <a:r>
              <a:rPr lang="hr-HR" dirty="0" smtClean="0"/>
              <a:t>ELEKTRONIČKI SKLOPOVI</a:t>
            </a:r>
            <a:endParaRPr lang="hr-HR" dirty="0"/>
          </a:p>
        </p:txBody>
      </p:sp>
    </p:spTree>
    <p:extLst>
      <p:ext uri="{BB962C8B-B14F-4D97-AF65-F5344CB8AC3E}">
        <p14:creationId xmlns:p14="http://schemas.microsoft.com/office/powerpoint/2010/main" val="202549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962296" y="242903"/>
            <a:ext cx="11072949"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r-HR" sz="2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Zener diode su silicijske diode koje kod Zenerova ili </a:t>
            </a:r>
            <a:r>
              <a:rPr kumimoji="0" lang="hr-HR" sz="28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lavinskog</a:t>
            </a:r>
            <a:r>
              <a:rPr kumimoji="0" lang="hr-HR" sz="2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proboja imaju stalan napon, praktično neovisan o struji kroz diodu. Ime je dobila po engleskom znanstveniku </a:t>
            </a:r>
            <a:r>
              <a:rPr kumimoji="0" lang="hr-HR" sz="28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Zeneru</a:t>
            </a:r>
            <a:r>
              <a:rPr kumimoji="0" lang="hr-HR" sz="2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koji je 1934. godine detaljno ispitao naglo povećanje vodljivosti zaporno polarizirane struje diode. </a:t>
            </a:r>
            <a:endParaRPr kumimoji="0" lang="en-CA"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r-HR" sz="2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Zbog toga je pojava da se kod određenog napona iz kristalne rešetke oslobađa velik broj elektrona nazvan Zenerov efekt. Ukoliko se napon i dalje povećava, elektroni se toliko ubrzaju da udarom izbijaju nove elektrone, to je tzv. </a:t>
            </a:r>
            <a:r>
              <a:rPr kumimoji="0" lang="hr-HR" sz="28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lavinski</a:t>
            </a:r>
            <a:r>
              <a:rPr kumimoji="0" lang="hr-HR" sz="2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efekt.</a:t>
            </a:r>
            <a:endParaRPr kumimoji="0" lang="en-CA"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r-HR" sz="28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Simboli Zener diode:</a:t>
            </a:r>
            <a:endParaRPr kumimoji="0" lang="en-CA"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sz="1800" b="0" i="0" u="none" strike="noStrike" cap="none" normalizeH="0" baseline="0" dirty="0" smtClean="0">
              <a:ln>
                <a:noFill/>
              </a:ln>
              <a:solidFill>
                <a:schemeClr val="tx1"/>
              </a:solidFill>
              <a:effectLst/>
              <a:latin typeface="Arial" panose="020B0604020202020204" pitchFamily="34" charset="0"/>
            </a:endParaRPr>
          </a:p>
        </p:txBody>
      </p:sp>
      <p:pic>
        <p:nvPicPr>
          <p:cNvPr id="2049"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8353" y="4158343"/>
            <a:ext cx="1956164" cy="260821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rot="10800000" flipV="1">
            <a:off x="4983478" y="3689127"/>
            <a:ext cx="6895012"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r-HR" sz="2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Probojni napon Zenerove diode naziva se </a:t>
            </a:r>
            <a:r>
              <a:rPr kumimoji="0" lang="hr-HR" sz="2800" b="0" i="0" u="none" strike="noStrike" cap="none" normalizeH="0" baseline="0" dirty="0" err="1"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Zenerovim</a:t>
            </a:r>
            <a:r>
              <a:rPr kumimoji="0" lang="hr-HR" sz="2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naponom i ima oznaku Uz (U</a:t>
            </a:r>
            <a:r>
              <a:rPr kumimoji="0" lang="hr-HR"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a:t>
            </a:r>
            <a:r>
              <a:rPr kumimoji="0" lang="hr-HR" sz="2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Strujno-naponska karakteristika Zener diode jednaka je karakteristici diode. </a:t>
            </a:r>
          </a:p>
          <a:p>
            <a:pPr marL="0" marR="0" lvl="0" indent="0" algn="l" defTabSz="914400" rtl="0" eaLnBrk="0" fontAlgn="base" latinLnBrk="0" hangingPunct="0">
              <a:lnSpc>
                <a:spcPct val="100000"/>
              </a:lnSpc>
              <a:spcBef>
                <a:spcPct val="0"/>
              </a:spcBef>
              <a:spcAft>
                <a:spcPct val="0"/>
              </a:spcAft>
              <a:buClrTx/>
              <a:buSzTx/>
              <a:buFontTx/>
              <a:buNone/>
              <a:tabLst/>
            </a:pPr>
            <a:r>
              <a:rPr kumimoji="0" lang="hr-HR" sz="28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Važan podatak kod Zener diode čini dinamički otpor. Što je karakteristika strmija to je otpor manji.</a:t>
            </a:r>
            <a:endParaRPr kumimoji="0" lang="hr-HR" sz="4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92814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049"/>
                                        </p:tgtEl>
                                        <p:attrNameLst>
                                          <p:attrName>style.visibility</p:attrName>
                                        </p:attrNameLst>
                                      </p:cBhvr>
                                      <p:to>
                                        <p:strVal val="visible"/>
                                      </p:to>
                                    </p:set>
                                    <p:animEffect transition="in" filter="fade">
                                      <p:cBhvr>
                                        <p:cTn id="15" dur="500"/>
                                        <p:tgtEl>
                                          <p:spTgt spid="204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fade">
                                      <p:cBhvr>
                                        <p:cTn id="20" dur="500"/>
                                        <p:tgtEl>
                                          <p:spTgt spid="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fade">
                                      <p:cBhvr>
                                        <p:cTn id="25"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612059" y="248133"/>
            <a:ext cx="7466729" cy="6426558"/>
          </a:xfrm>
        </p:spPr>
        <p:txBody>
          <a:bodyPr>
            <a:normAutofit/>
          </a:bodyPr>
          <a:lstStyle/>
          <a:p>
            <a:pPr marL="0" indent="0" algn="just">
              <a:buNone/>
            </a:pPr>
            <a:r>
              <a:rPr lang="hr-HR" sz="2800" dirty="0"/>
              <a:t>Kada je Zener dioda propusno polarizirana ona djeluje kao ispravljačka dioda. Kroz diodu teče propusna struja I</a:t>
            </a:r>
            <a:r>
              <a:rPr lang="hr-HR" sz="1800" dirty="0"/>
              <a:t>F</a:t>
            </a:r>
            <a:r>
              <a:rPr lang="hr-HR" sz="2800" dirty="0"/>
              <a:t> i na njoj je mali propusni napon U</a:t>
            </a:r>
            <a:r>
              <a:rPr lang="hr-HR" sz="1800" dirty="0"/>
              <a:t>F</a:t>
            </a:r>
            <a:r>
              <a:rPr lang="hr-HR" sz="2800" dirty="0"/>
              <a:t>. </a:t>
            </a:r>
            <a:endParaRPr lang="hr-HR" sz="2800" dirty="0" smtClean="0"/>
          </a:p>
          <a:p>
            <a:pPr marL="0" indent="0" algn="just">
              <a:buNone/>
            </a:pPr>
            <a:r>
              <a:rPr lang="hr-HR" sz="2800" dirty="0" smtClean="0"/>
              <a:t>Uz </a:t>
            </a:r>
            <a:r>
              <a:rPr lang="hr-HR" sz="2800" dirty="0"/>
              <a:t>pozitivni ulazni napon manji od napona U</a:t>
            </a:r>
            <a:r>
              <a:rPr lang="hr-HR" sz="1800" dirty="0"/>
              <a:t>Z</a:t>
            </a:r>
            <a:r>
              <a:rPr lang="hr-HR" sz="2800" dirty="0"/>
              <a:t> dioda je zaporno polarizirana i na njoj je napon izvora. Kroz nju ne teče struja sve dok napon priključnog izvora ne prijeđe probojni napon U</a:t>
            </a:r>
            <a:r>
              <a:rPr lang="hr-HR" sz="1800" dirty="0"/>
              <a:t>Z</a:t>
            </a:r>
            <a:r>
              <a:rPr lang="hr-HR" sz="2800" dirty="0"/>
              <a:t>. </a:t>
            </a:r>
            <a:endParaRPr lang="hr-HR" sz="2800" dirty="0" smtClean="0"/>
          </a:p>
          <a:p>
            <a:pPr marL="0" indent="0" algn="just">
              <a:buNone/>
            </a:pPr>
            <a:r>
              <a:rPr lang="hr-HR" sz="2800" dirty="0" smtClean="0"/>
              <a:t>Kada </a:t>
            </a:r>
            <a:r>
              <a:rPr lang="hr-HR" sz="2800" dirty="0"/>
              <a:t>iznos priključenog napona prijeđe vrijednost U</a:t>
            </a:r>
            <a:r>
              <a:rPr lang="hr-HR" sz="1800" dirty="0"/>
              <a:t>Z</a:t>
            </a:r>
            <a:r>
              <a:rPr lang="hr-HR" sz="2800" dirty="0"/>
              <a:t> dioda prelazi u stanje Zenerova proboja (</a:t>
            </a:r>
            <a:r>
              <a:rPr lang="hr-HR" sz="2800" dirty="0" err="1"/>
              <a:t>lavinskog</a:t>
            </a:r>
            <a:r>
              <a:rPr lang="hr-HR" sz="2800" dirty="0"/>
              <a:t> proboja) i na njoj je stalan napon U</a:t>
            </a:r>
            <a:r>
              <a:rPr lang="hr-HR" sz="1800" dirty="0"/>
              <a:t>Z</a:t>
            </a:r>
            <a:r>
              <a:rPr lang="hr-HR" sz="2800" dirty="0"/>
              <a:t>. </a:t>
            </a:r>
            <a:endParaRPr lang="hr-HR" sz="2800" dirty="0" smtClean="0"/>
          </a:p>
          <a:p>
            <a:pPr marL="0" indent="0" algn="just">
              <a:buNone/>
            </a:pPr>
            <a:r>
              <a:rPr lang="hr-HR" sz="2800" dirty="0" smtClean="0"/>
              <a:t>Vrijednost </a:t>
            </a:r>
            <a:r>
              <a:rPr lang="hr-HR" sz="2800" dirty="0"/>
              <a:t>probojnog napona </a:t>
            </a:r>
            <a:r>
              <a:rPr lang="hr-HR" sz="2800" dirty="0" err="1"/>
              <a:t>Zenerovih</a:t>
            </a:r>
            <a:r>
              <a:rPr lang="hr-HR" sz="2800" dirty="0"/>
              <a:t> dioda može se kontrolirati u tijeku procesa proizvodnje. To omogućuje da se proizvode diode s probojnim naponima od nekoliko volti do nekoliko stotina volti.</a:t>
            </a:r>
          </a:p>
          <a:p>
            <a:endParaRPr lang="hr-HR" sz="3200" dirty="0"/>
          </a:p>
        </p:txBody>
      </p:sp>
      <p:pic>
        <p:nvPicPr>
          <p:cNvPr id="4" name="Slika 3"/>
          <p:cNvPicPr/>
          <p:nvPr/>
        </p:nvPicPr>
        <p:blipFill>
          <a:blip r:embed="rId2">
            <a:extLst>
              <a:ext uri="{28A0092B-C50C-407E-A947-70E740481C1C}">
                <a14:useLocalDpi xmlns:a14="http://schemas.microsoft.com/office/drawing/2010/main" val="0"/>
              </a:ext>
            </a:extLst>
          </a:blip>
          <a:srcRect/>
          <a:stretch>
            <a:fillRect/>
          </a:stretch>
        </p:blipFill>
        <p:spPr bwMode="auto">
          <a:xfrm>
            <a:off x="88899" y="1484497"/>
            <a:ext cx="4378597" cy="4254452"/>
          </a:xfrm>
          <a:prstGeom prst="rect">
            <a:avLst/>
          </a:prstGeom>
          <a:noFill/>
          <a:ln>
            <a:noFill/>
          </a:ln>
        </p:spPr>
      </p:pic>
    </p:spTree>
    <p:extLst>
      <p:ext uri="{BB962C8B-B14F-4D97-AF65-F5344CB8AC3E}">
        <p14:creationId xmlns:p14="http://schemas.microsoft.com/office/powerpoint/2010/main" val="316993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stretch>
            <a:fillRect/>
          </a:stretch>
        </p:blipFill>
        <p:spPr>
          <a:xfrm>
            <a:off x="1371600" y="1304925"/>
            <a:ext cx="9448800" cy="4248150"/>
          </a:xfrm>
          <a:prstGeom prst="rect">
            <a:avLst/>
          </a:prstGeom>
        </p:spPr>
      </p:pic>
    </p:spTree>
    <p:extLst>
      <p:ext uri="{BB962C8B-B14F-4D97-AF65-F5344CB8AC3E}">
        <p14:creationId xmlns:p14="http://schemas.microsoft.com/office/powerpoint/2010/main" val="2678611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4"/>
          <p:cNvPicPr/>
          <p:nvPr/>
        </p:nvPicPr>
        <p:blipFill>
          <a:blip r:embed="rId2" cstate="print"/>
          <a:srcRect/>
          <a:stretch>
            <a:fillRect/>
          </a:stretch>
        </p:blipFill>
        <p:spPr bwMode="auto">
          <a:xfrm>
            <a:off x="2657517" y="3375063"/>
            <a:ext cx="3740173" cy="3387142"/>
          </a:xfrm>
          <a:prstGeom prst="rect">
            <a:avLst/>
          </a:prstGeom>
          <a:noFill/>
          <a:ln w="9525">
            <a:noFill/>
            <a:miter lim="800000"/>
            <a:headEnd/>
            <a:tailEnd/>
          </a:ln>
        </p:spPr>
      </p:pic>
      <p:sp>
        <p:nvSpPr>
          <p:cNvPr id="3" name="Rezervirano mjesto sadržaja 2"/>
          <p:cNvSpPr>
            <a:spLocks noGrp="1"/>
          </p:cNvSpPr>
          <p:nvPr>
            <p:ph idx="1"/>
          </p:nvPr>
        </p:nvSpPr>
        <p:spPr>
          <a:xfrm>
            <a:off x="951723" y="808327"/>
            <a:ext cx="10891934" cy="3000164"/>
          </a:xfrm>
        </p:spPr>
        <p:txBody>
          <a:bodyPr>
            <a:normAutofit/>
          </a:bodyPr>
          <a:lstStyle/>
          <a:p>
            <a:pPr marL="0" indent="0" algn="just">
              <a:buNone/>
            </a:pPr>
            <a:r>
              <a:rPr lang="hr-HR" sz="2800" dirty="0"/>
              <a:t>Zenerove diode upotrebljavaju se kao stabilizatori </a:t>
            </a:r>
            <a:r>
              <a:rPr lang="hr-HR" sz="2800" dirty="0" smtClean="0"/>
              <a:t>te za ograničavanje </a:t>
            </a:r>
            <a:r>
              <a:rPr lang="hr-HR" sz="2800" dirty="0"/>
              <a:t>napona. </a:t>
            </a:r>
            <a:endParaRPr lang="hr-HR" sz="2800" dirty="0" smtClean="0"/>
          </a:p>
          <a:p>
            <a:pPr marL="0" indent="0" algn="just">
              <a:buNone/>
            </a:pPr>
            <a:r>
              <a:rPr lang="hr-HR" sz="2800" dirty="0"/>
              <a:t>P</a:t>
            </a:r>
            <a:r>
              <a:rPr lang="hr-HR" sz="2800" dirty="0" smtClean="0"/>
              <a:t>rilikom </a:t>
            </a:r>
            <a:r>
              <a:rPr lang="hr-HR" sz="2800" dirty="0"/>
              <a:t>odabira Zenerove diode treba voditi računa o najvećoj dopuštenoj struji diode I</a:t>
            </a:r>
            <a:r>
              <a:rPr lang="hr-HR" sz="1800" dirty="0"/>
              <a:t>Z</a:t>
            </a:r>
            <a:r>
              <a:rPr lang="hr-HR" sz="2800" dirty="0"/>
              <a:t> (nekoliko desetaka do nekoliko stotina </a:t>
            </a:r>
            <a:r>
              <a:rPr lang="hr-HR" sz="2800" dirty="0" err="1"/>
              <a:t>miliampera</a:t>
            </a:r>
            <a:r>
              <a:rPr lang="hr-HR" sz="2800" dirty="0"/>
              <a:t>), odnosno o dopuštenom utrošku snage (nekoliko stotina </a:t>
            </a:r>
            <a:r>
              <a:rPr lang="hr-HR" sz="2800" dirty="0" err="1"/>
              <a:t>milivata</a:t>
            </a:r>
            <a:r>
              <a:rPr lang="hr-HR" sz="2800" dirty="0"/>
              <a:t> do nekoliko desetaka vata). </a:t>
            </a:r>
          </a:p>
          <a:p>
            <a:endParaRPr lang="hr-HR" sz="3200" dirty="0"/>
          </a:p>
        </p:txBody>
      </p:sp>
      <p:pic>
        <p:nvPicPr>
          <p:cNvPr id="5" name="Picture 22"/>
          <p:cNvPicPr/>
          <p:nvPr/>
        </p:nvPicPr>
        <p:blipFill>
          <a:blip r:embed="rId3" cstate="print"/>
          <a:srcRect/>
          <a:stretch>
            <a:fillRect/>
          </a:stretch>
        </p:blipFill>
        <p:spPr bwMode="auto">
          <a:xfrm>
            <a:off x="7469422" y="3712697"/>
            <a:ext cx="2712142" cy="2711875"/>
          </a:xfrm>
          <a:prstGeom prst="rect">
            <a:avLst/>
          </a:prstGeom>
          <a:noFill/>
          <a:ln w="9525">
            <a:noFill/>
            <a:miter lim="800000"/>
            <a:headEnd/>
            <a:tailEnd/>
          </a:ln>
        </p:spPr>
      </p:pic>
    </p:spTree>
    <p:extLst>
      <p:ext uri="{BB962C8B-B14F-4D97-AF65-F5344CB8AC3E}">
        <p14:creationId xmlns:p14="http://schemas.microsoft.com/office/powerpoint/2010/main" val="990006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45751" y="770709"/>
            <a:ext cx="11133038" cy="4023360"/>
          </a:xfrm>
        </p:spPr>
        <p:txBody>
          <a:bodyPr>
            <a:normAutofit/>
          </a:bodyPr>
          <a:lstStyle/>
          <a:p>
            <a:r>
              <a:rPr lang="hr-HR" sz="2400" dirty="0"/>
              <a:t>Često je potrebno ograničiti porast napona iznad neke vrijednosti, a sklopovi koji to obavljaju nazivaju se ograničavači napona (engl. </a:t>
            </a:r>
            <a:r>
              <a:rPr lang="hr-HR" sz="2400" dirty="0" err="1"/>
              <a:t>limiting</a:t>
            </a:r>
            <a:r>
              <a:rPr lang="hr-HR" sz="2400" dirty="0"/>
              <a:t> </a:t>
            </a:r>
            <a:r>
              <a:rPr lang="hr-HR" sz="2400" dirty="0" err="1"/>
              <a:t>circuits</a:t>
            </a:r>
            <a:r>
              <a:rPr lang="hr-HR" sz="2400" dirty="0"/>
              <a:t>, </a:t>
            </a:r>
            <a:r>
              <a:rPr lang="hr-HR" sz="2400" dirty="0" err="1"/>
              <a:t>clipping</a:t>
            </a:r>
            <a:r>
              <a:rPr lang="hr-HR" sz="2400" dirty="0"/>
              <a:t> </a:t>
            </a:r>
            <a:r>
              <a:rPr lang="hr-HR" sz="2400" dirty="0" err="1"/>
              <a:t>circuits</a:t>
            </a:r>
            <a:r>
              <a:rPr lang="hr-HR" sz="2400" dirty="0"/>
              <a:t>). Stabilizatori napona stabiliziraju reverzni napon na određenu vrijednost uz povećanje reverzne struje. Prilikom odabira </a:t>
            </a:r>
            <a:r>
              <a:rPr lang="hr-HR" sz="2400" dirty="0" err="1"/>
              <a:t>Zenerovih</a:t>
            </a:r>
            <a:r>
              <a:rPr lang="hr-HR" sz="2400" dirty="0"/>
              <a:t> dioda potrebno je voditi računa o najvećoj dopuštenoj reverznoj struji, odnosno dopuštenom utrošku snage. </a:t>
            </a:r>
            <a:endParaRPr lang="en-CA" sz="2400" dirty="0"/>
          </a:p>
          <a:p>
            <a:r>
              <a:rPr lang="hr-HR" sz="2400" dirty="0" smtClean="0"/>
              <a:t>Stabilizator i ograničavač napona:</a:t>
            </a:r>
            <a:r>
              <a:rPr lang="hr-HR" sz="2800" dirty="0"/>
              <a:t/>
            </a:r>
            <a:br>
              <a:rPr lang="hr-HR" sz="2800" dirty="0"/>
            </a:br>
            <a:endParaRPr lang="hr-HR" sz="2800" dirty="0"/>
          </a:p>
        </p:txBody>
      </p:sp>
      <p:pic>
        <p:nvPicPr>
          <p:cNvPr id="4" name="Slika 3"/>
          <p:cNvPicPr/>
          <p:nvPr/>
        </p:nvPicPr>
        <p:blipFill>
          <a:blip r:embed="rId2">
            <a:extLst>
              <a:ext uri="{28A0092B-C50C-407E-A947-70E740481C1C}">
                <a14:useLocalDpi xmlns:a14="http://schemas.microsoft.com/office/drawing/2010/main" val="0"/>
              </a:ext>
            </a:extLst>
          </a:blip>
          <a:srcRect/>
          <a:stretch>
            <a:fillRect/>
          </a:stretch>
        </p:blipFill>
        <p:spPr bwMode="auto">
          <a:xfrm>
            <a:off x="2031409" y="3055619"/>
            <a:ext cx="2242185" cy="1377950"/>
          </a:xfrm>
          <a:prstGeom prst="rect">
            <a:avLst/>
          </a:prstGeom>
          <a:noFill/>
          <a:ln>
            <a:noFill/>
          </a:ln>
        </p:spPr>
      </p:pic>
      <p:pic>
        <p:nvPicPr>
          <p:cNvPr id="5" name="Slika 4"/>
          <p:cNvPicPr/>
          <p:nvPr/>
        </p:nvPicPr>
        <p:blipFill>
          <a:blip r:embed="rId3">
            <a:extLst>
              <a:ext uri="{28A0092B-C50C-407E-A947-70E740481C1C}">
                <a14:useLocalDpi xmlns:a14="http://schemas.microsoft.com/office/drawing/2010/main" val="0"/>
              </a:ext>
            </a:extLst>
          </a:blip>
          <a:srcRect/>
          <a:stretch>
            <a:fillRect/>
          </a:stretch>
        </p:blipFill>
        <p:spPr bwMode="auto">
          <a:xfrm>
            <a:off x="1967275" y="4794069"/>
            <a:ext cx="2370455" cy="1632585"/>
          </a:xfrm>
          <a:prstGeom prst="rect">
            <a:avLst/>
          </a:prstGeom>
          <a:noFill/>
          <a:ln>
            <a:noFill/>
          </a:ln>
        </p:spPr>
      </p:pic>
      <p:sp>
        <p:nvSpPr>
          <p:cNvPr id="6" name="TekstniOkvir 5"/>
          <p:cNvSpPr txBox="1"/>
          <p:nvPr/>
        </p:nvSpPr>
        <p:spPr>
          <a:xfrm>
            <a:off x="5359252" y="3193172"/>
            <a:ext cx="5244736" cy="3416320"/>
          </a:xfrm>
          <a:prstGeom prst="rect">
            <a:avLst/>
          </a:prstGeom>
          <a:noFill/>
        </p:spPr>
        <p:txBody>
          <a:bodyPr wrap="square" rtlCol="0">
            <a:spAutoFit/>
          </a:bodyPr>
          <a:lstStyle/>
          <a:p>
            <a:r>
              <a:rPr lang="hr-HR" sz="2400" dirty="0"/>
              <a:t>Promjena ulaznog napona uzrokuje promjenu struje Zener diode. Na takav način mijenja se napon na otporniku R i imamo da je izlazni napon (napon na </a:t>
            </a:r>
            <a:r>
              <a:rPr lang="hr-HR" sz="2400" dirty="0" err="1"/>
              <a:t>Zerer</a:t>
            </a:r>
            <a:r>
              <a:rPr lang="hr-HR" sz="2400" dirty="0"/>
              <a:t> diodi Uz) gotovo </a:t>
            </a:r>
            <a:r>
              <a:rPr lang="hr-HR" sz="2400" dirty="0" smtClean="0"/>
              <a:t>konstantan.</a:t>
            </a:r>
          </a:p>
          <a:p>
            <a:endParaRPr lang="hr-HR" sz="2400" dirty="0" smtClean="0"/>
          </a:p>
          <a:p>
            <a:r>
              <a:rPr lang="hr-HR" sz="2400" dirty="0" smtClean="0"/>
              <a:t>Zener dioda koristi </a:t>
            </a:r>
            <a:r>
              <a:rPr lang="hr-HR" sz="2400" dirty="0"/>
              <a:t>se kod ograničavanja razine napona sinusnog signala na konstantnu razinu </a:t>
            </a:r>
            <a:r>
              <a:rPr lang="hr-HR" sz="2400" dirty="0" err="1"/>
              <a:t>Zenerovog</a:t>
            </a:r>
            <a:r>
              <a:rPr lang="hr-HR" sz="2400" dirty="0"/>
              <a:t> napona</a:t>
            </a:r>
            <a:r>
              <a:rPr lang="hr-HR" sz="2400" dirty="0" smtClean="0"/>
              <a:t>.</a:t>
            </a:r>
            <a:endParaRPr lang="en-CA" sz="2400" dirty="0"/>
          </a:p>
        </p:txBody>
      </p:sp>
    </p:spTree>
    <p:extLst>
      <p:ext uri="{BB962C8B-B14F-4D97-AF65-F5344CB8AC3E}">
        <p14:creationId xmlns:p14="http://schemas.microsoft.com/office/powerpoint/2010/main" val="65438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50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100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fade">
                                      <p:cBhvr>
                                        <p:cTn id="18" dur="500"/>
                                        <p:tgtEl>
                                          <p:spTgt spid="6">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Spojevi </a:t>
            </a:r>
            <a:r>
              <a:rPr lang="hr-HR" dirty="0" err="1" smtClean="0"/>
              <a:t>pn</a:t>
            </a:r>
            <a:r>
              <a:rPr lang="hr-HR" dirty="0" smtClean="0"/>
              <a:t>-diode</a:t>
            </a:r>
            <a:endParaRPr lang="hr-HR" dirty="0"/>
          </a:p>
        </p:txBody>
      </p:sp>
      <p:sp>
        <p:nvSpPr>
          <p:cNvPr id="3" name="Rezervirano mjesto teksta 2"/>
          <p:cNvSpPr>
            <a:spLocks noGrp="1"/>
          </p:cNvSpPr>
          <p:nvPr>
            <p:ph type="body" idx="1"/>
          </p:nvPr>
        </p:nvSpPr>
        <p:spPr/>
        <p:txBody>
          <a:bodyPr/>
          <a:lstStyle/>
          <a:p>
            <a:r>
              <a:rPr lang="hr-HR" dirty="0" smtClean="0"/>
              <a:t>ELEKTRONIČKI SKLOPOVI</a:t>
            </a:r>
            <a:endParaRPr lang="hr-HR" dirty="0"/>
          </a:p>
        </p:txBody>
      </p:sp>
    </p:spTree>
    <p:extLst>
      <p:ext uri="{BB962C8B-B14F-4D97-AF65-F5344CB8AC3E}">
        <p14:creationId xmlns:p14="http://schemas.microsoft.com/office/powerpoint/2010/main" val="3097953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a:stretch>
            <a:fillRect/>
          </a:stretch>
        </p:blipFill>
        <p:spPr>
          <a:xfrm>
            <a:off x="6540294" y="153857"/>
            <a:ext cx="5651706" cy="6430854"/>
          </a:xfrm>
          <a:prstGeom prst="rect">
            <a:avLst/>
          </a:prstGeom>
        </p:spPr>
      </p:pic>
      <p:sp>
        <p:nvSpPr>
          <p:cNvPr id="3" name="Rezervirano mjesto sadržaja 2"/>
          <p:cNvSpPr>
            <a:spLocks noGrp="1"/>
          </p:cNvSpPr>
          <p:nvPr>
            <p:ph idx="1"/>
          </p:nvPr>
        </p:nvSpPr>
        <p:spPr>
          <a:xfrm>
            <a:off x="346727" y="4040155"/>
            <a:ext cx="6781861" cy="2323323"/>
          </a:xfrm>
        </p:spPr>
        <p:txBody>
          <a:bodyPr>
            <a:normAutofit/>
          </a:bodyPr>
          <a:lstStyle/>
          <a:p>
            <a:pPr marL="0" indent="0" algn="just">
              <a:buNone/>
            </a:pPr>
            <a:r>
              <a:rPr lang="pt-BR" sz="2800" dirty="0"/>
              <a:t>P-tip poluvodača naziva se anoda (A), a n-tip poluvodiča naziva se katoda (K). </a:t>
            </a:r>
            <a:endParaRPr lang="hr-HR" sz="2800" dirty="0"/>
          </a:p>
          <a:p>
            <a:pPr marL="0" indent="0" algn="just">
              <a:buNone/>
            </a:pPr>
            <a:r>
              <a:rPr lang="hr-HR" sz="2800" u="sng" dirty="0"/>
              <a:t>Glavno svojstvo PN – diode je da pod utjecajem vanjskog napona u jednom smjeru vodi struju, a u drugom ne.</a:t>
            </a:r>
            <a:r>
              <a:rPr lang="hr-HR" sz="2800" dirty="0"/>
              <a:t> </a:t>
            </a:r>
          </a:p>
          <a:p>
            <a:pPr marL="0" indent="0" algn="just">
              <a:buNone/>
            </a:pPr>
            <a:endParaRPr lang="hr-HR" sz="2800" dirty="0"/>
          </a:p>
        </p:txBody>
      </p:sp>
    </p:spTree>
    <p:extLst>
      <p:ext uri="{BB962C8B-B14F-4D97-AF65-F5344CB8AC3E}">
        <p14:creationId xmlns:p14="http://schemas.microsoft.com/office/powerpoint/2010/main" val="290350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024127" y="623156"/>
            <a:ext cx="10545831" cy="3041780"/>
          </a:xfrm>
        </p:spPr>
        <p:txBody>
          <a:bodyPr>
            <a:normAutofit/>
          </a:bodyPr>
          <a:lstStyle/>
          <a:p>
            <a:pPr marL="0" indent="0" algn="just">
              <a:buNone/>
            </a:pPr>
            <a:r>
              <a:rPr lang="hr-HR" sz="2800" b="1" dirty="0" smtClean="0"/>
              <a:t>POLUVALNI DIODNI ISPRAVLJAČ</a:t>
            </a:r>
          </a:p>
          <a:p>
            <a:pPr marL="0" indent="0" algn="just">
              <a:buNone/>
            </a:pPr>
            <a:r>
              <a:rPr lang="hr-HR" sz="2800" dirty="0"/>
              <a:t>Kod poluvalnog diodnog ispravljača trošilo </a:t>
            </a:r>
            <a:r>
              <a:rPr lang="hr-HR" sz="2800" dirty="0" smtClean="0"/>
              <a:t>dobiva </a:t>
            </a:r>
            <a:r>
              <a:rPr lang="hr-HR" sz="2800" dirty="0"/>
              <a:t>struju samo za vrijeme jednog poluvala izmjeničnog napona. </a:t>
            </a:r>
          </a:p>
          <a:p>
            <a:pPr marL="0" indent="0" algn="just">
              <a:buNone/>
            </a:pPr>
            <a:r>
              <a:rPr lang="hr-HR" sz="2800" dirty="0"/>
              <a:t>Trenutačna vrijednost Us, sinusnog izmjeničnog napona što ga daje izvor opisana je izrazom:</a:t>
            </a:r>
          </a:p>
          <a:p>
            <a:pPr marL="0" indent="0" algn="ctr">
              <a:buNone/>
            </a:pPr>
            <a:r>
              <a:rPr lang="hr-HR" sz="2800" dirty="0" err="1"/>
              <a:t>u</a:t>
            </a:r>
            <a:r>
              <a:rPr lang="hr-HR" sz="2000" dirty="0" err="1"/>
              <a:t>s</a:t>
            </a:r>
            <a:r>
              <a:rPr lang="hr-HR" sz="2800" dirty="0"/>
              <a:t> = Um sin(</a:t>
            </a:r>
            <a:r>
              <a:rPr lang="el-GR" sz="2800" dirty="0"/>
              <a:t>ω </a:t>
            </a:r>
            <a:r>
              <a:rPr lang="hr-HR" sz="2800" dirty="0"/>
              <a:t>t</a:t>
            </a:r>
            <a:r>
              <a:rPr lang="hr-HR" sz="2800" dirty="0" smtClean="0"/>
              <a:t>) V</a:t>
            </a:r>
            <a:endParaRPr lang="hr-HR" sz="2800" dirty="0"/>
          </a:p>
          <a:p>
            <a:pPr marL="0" indent="0" algn="just">
              <a:buNone/>
            </a:pPr>
            <a:endParaRPr lang="hr-HR" sz="2800" dirty="0"/>
          </a:p>
        </p:txBody>
      </p:sp>
      <p:pic>
        <p:nvPicPr>
          <p:cNvPr id="2" name="Slika 1"/>
          <p:cNvPicPr>
            <a:picLocks noChangeAspect="1"/>
          </p:cNvPicPr>
          <p:nvPr/>
        </p:nvPicPr>
        <p:blipFill>
          <a:blip r:embed="rId2"/>
          <a:stretch>
            <a:fillRect/>
          </a:stretch>
        </p:blipFill>
        <p:spPr>
          <a:xfrm>
            <a:off x="2027825" y="3664936"/>
            <a:ext cx="8538436" cy="3193064"/>
          </a:xfrm>
          <a:prstGeom prst="rect">
            <a:avLst/>
          </a:prstGeom>
        </p:spPr>
      </p:pic>
    </p:spTree>
    <p:extLst>
      <p:ext uri="{BB962C8B-B14F-4D97-AF65-F5344CB8AC3E}">
        <p14:creationId xmlns:p14="http://schemas.microsoft.com/office/powerpoint/2010/main" val="11162803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008630" y="112601"/>
            <a:ext cx="10844411" cy="5917474"/>
          </a:xfrm>
        </p:spPr>
        <p:txBody>
          <a:bodyPr/>
          <a:lstStyle/>
          <a:p>
            <a:pPr marL="0" indent="0" algn="just">
              <a:buNone/>
            </a:pPr>
            <a:r>
              <a:rPr lang="hr-HR" sz="2800" dirty="0"/>
              <a:t>Dioda će u prikazanom krugu voditi onda kad je </a:t>
            </a:r>
            <a:r>
              <a:rPr lang="hr-HR" sz="2800" dirty="0" smtClean="0"/>
              <a:t>anoda </a:t>
            </a:r>
            <a:r>
              <a:rPr lang="hr-HR" sz="2800" dirty="0"/>
              <a:t>A, pozitivnija od </a:t>
            </a:r>
            <a:r>
              <a:rPr lang="hr-HR" sz="2800" dirty="0" smtClean="0"/>
              <a:t>katode </a:t>
            </a:r>
            <a:r>
              <a:rPr lang="hr-HR" sz="2800" dirty="0"/>
              <a:t>K, tj. onda kada je PN spoj propusno polariziran. </a:t>
            </a:r>
          </a:p>
          <a:p>
            <a:pPr marL="0" indent="0" algn="just">
              <a:buNone/>
            </a:pPr>
            <a:r>
              <a:rPr lang="hr-HR" sz="2800" dirty="0"/>
              <a:t>Dolaskom pozitivnog poluvala izmjeničnog napona na anodu, dioda se propusno polarizira, pa struja prolazi strujnim krugom i pri tom stvara pad napona na otporniku R. </a:t>
            </a:r>
          </a:p>
          <a:p>
            <a:pPr marL="0" indent="0" algn="just">
              <a:buNone/>
            </a:pPr>
            <a:r>
              <a:rPr lang="hr-HR" sz="2800" dirty="0"/>
              <a:t>Propusno polarizirana dioda ima unutarnji otpor vrlo mali (</a:t>
            </a:r>
            <a:r>
              <a:rPr lang="hr-HR" sz="2800" dirty="0" err="1"/>
              <a:t>Rd</a:t>
            </a:r>
            <a:r>
              <a:rPr lang="hr-HR" sz="2800" dirty="0"/>
              <a:t> &lt;&lt; R), pa se strujni krug vlada kao da je dioda kratko spojena, jer je pad napona što nastaje prolaskom struje kroz diodu zanemarivo mali. </a:t>
            </a:r>
          </a:p>
          <a:p>
            <a:pPr marL="0" indent="0">
              <a:buNone/>
            </a:pPr>
            <a:endParaRPr lang="hr-HR" dirty="0"/>
          </a:p>
        </p:txBody>
      </p:sp>
      <p:pic>
        <p:nvPicPr>
          <p:cNvPr id="5" name="Slika 4"/>
          <p:cNvPicPr>
            <a:picLocks noChangeAspect="1"/>
          </p:cNvPicPr>
          <p:nvPr/>
        </p:nvPicPr>
        <p:blipFill>
          <a:blip r:embed="rId2"/>
          <a:stretch>
            <a:fillRect/>
          </a:stretch>
        </p:blipFill>
        <p:spPr>
          <a:xfrm>
            <a:off x="2161617" y="3664936"/>
            <a:ext cx="8538436" cy="3193064"/>
          </a:xfrm>
          <a:prstGeom prst="rect">
            <a:avLst/>
          </a:prstGeom>
        </p:spPr>
      </p:pic>
    </p:spTree>
    <p:extLst>
      <p:ext uri="{BB962C8B-B14F-4D97-AF65-F5344CB8AC3E}">
        <p14:creationId xmlns:p14="http://schemas.microsoft.com/office/powerpoint/2010/main" val="2292840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024127" y="639543"/>
            <a:ext cx="10844411" cy="5917474"/>
          </a:xfrm>
        </p:spPr>
        <p:txBody>
          <a:bodyPr/>
          <a:lstStyle/>
          <a:p>
            <a:pPr marL="0" indent="0" algn="just">
              <a:buNone/>
            </a:pPr>
            <a:r>
              <a:rPr lang="hr-HR" sz="2800" dirty="0"/>
              <a:t>U drugoj poluperiodi tj. dolaskom negativnog poluvala dioda je nepropusno polarizirana jer je katoda pozitivnija od anode, pa struja ne može teći strujnim krugom. </a:t>
            </a:r>
          </a:p>
          <a:p>
            <a:pPr marL="0" indent="0" algn="just">
              <a:buNone/>
            </a:pPr>
            <a:r>
              <a:rPr lang="hr-HR" sz="2800" dirty="0" smtClean="0"/>
              <a:t>Nepropusno </a:t>
            </a:r>
            <a:r>
              <a:rPr lang="hr-HR" sz="2800" dirty="0"/>
              <a:t>polarizirana dioda ima unutarnji otpor vrlo velik (</a:t>
            </a:r>
            <a:r>
              <a:rPr lang="hr-HR" sz="2800" dirty="0" err="1"/>
              <a:t>Rd</a:t>
            </a:r>
            <a:r>
              <a:rPr lang="hr-HR" sz="2800" dirty="0"/>
              <a:t> -&gt; </a:t>
            </a:r>
            <a:r>
              <a:rPr lang="hr-HR" sz="2800" dirty="0" err="1"/>
              <a:t>oo</a:t>
            </a:r>
            <a:r>
              <a:rPr lang="hr-HR" sz="2800" dirty="0"/>
              <a:t>), pa se strujni krug vlada kao da je prekinut. </a:t>
            </a:r>
          </a:p>
          <a:p>
            <a:pPr marL="0" indent="0" algn="just">
              <a:buNone/>
            </a:pPr>
            <a:r>
              <a:rPr lang="hr-HR" sz="2800" dirty="0" smtClean="0"/>
              <a:t>Ukupni </a:t>
            </a:r>
            <a:r>
              <a:rPr lang="hr-HR" sz="2800" dirty="0"/>
              <a:t>napon izvora sada se troši na </a:t>
            </a:r>
            <a:r>
              <a:rPr lang="hr-HR" sz="2800" dirty="0" smtClean="0"/>
              <a:t>diodi, </a:t>
            </a:r>
            <a:r>
              <a:rPr lang="hr-HR" sz="2800" dirty="0"/>
              <a:t>jer struja ne </a:t>
            </a:r>
            <a:r>
              <a:rPr lang="hr-HR" sz="2800" dirty="0" smtClean="0"/>
              <a:t>teče </a:t>
            </a:r>
            <a:r>
              <a:rPr lang="hr-HR" sz="2800" dirty="0"/>
              <a:t>kroz otpornik, </a:t>
            </a:r>
            <a:r>
              <a:rPr lang="hr-HR" sz="2800" dirty="0" smtClean="0"/>
              <a:t>što znači da nema </a:t>
            </a:r>
            <a:r>
              <a:rPr lang="hr-HR" sz="2800" dirty="0"/>
              <a:t>pada napona. </a:t>
            </a:r>
          </a:p>
          <a:p>
            <a:pPr marL="0" indent="0">
              <a:buNone/>
            </a:pPr>
            <a:endParaRPr lang="hr-HR" dirty="0"/>
          </a:p>
        </p:txBody>
      </p:sp>
      <p:pic>
        <p:nvPicPr>
          <p:cNvPr id="5" name="Slika 4"/>
          <p:cNvPicPr>
            <a:picLocks noChangeAspect="1"/>
          </p:cNvPicPr>
          <p:nvPr/>
        </p:nvPicPr>
        <p:blipFill>
          <a:blip r:embed="rId2"/>
          <a:stretch>
            <a:fillRect/>
          </a:stretch>
        </p:blipFill>
        <p:spPr>
          <a:xfrm>
            <a:off x="2177115" y="3664936"/>
            <a:ext cx="8538436" cy="3193064"/>
          </a:xfrm>
          <a:prstGeom prst="rect">
            <a:avLst/>
          </a:prstGeom>
        </p:spPr>
      </p:pic>
    </p:spTree>
    <p:extLst>
      <p:ext uri="{BB962C8B-B14F-4D97-AF65-F5344CB8AC3E}">
        <p14:creationId xmlns:p14="http://schemas.microsoft.com/office/powerpoint/2010/main" val="409296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0"/>
          <p:cNvPicPr/>
          <p:nvPr/>
        </p:nvPicPr>
        <p:blipFill>
          <a:blip r:embed="rId2" cstate="print"/>
          <a:srcRect/>
          <a:stretch>
            <a:fillRect/>
          </a:stretch>
        </p:blipFill>
        <p:spPr bwMode="auto">
          <a:xfrm>
            <a:off x="2124477" y="0"/>
            <a:ext cx="7946801" cy="6858000"/>
          </a:xfrm>
          <a:prstGeom prst="rect">
            <a:avLst/>
          </a:prstGeom>
          <a:noFill/>
          <a:ln w="9525">
            <a:noFill/>
            <a:miter lim="800000"/>
            <a:headEnd/>
            <a:tailEnd/>
          </a:ln>
        </p:spPr>
      </p:pic>
    </p:spTree>
    <p:extLst>
      <p:ext uri="{BB962C8B-B14F-4D97-AF65-F5344CB8AC3E}">
        <p14:creationId xmlns:p14="http://schemas.microsoft.com/office/powerpoint/2010/main" val="41064295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024128" y="856263"/>
            <a:ext cx="10154734" cy="6426558"/>
          </a:xfrm>
        </p:spPr>
        <p:txBody>
          <a:bodyPr>
            <a:normAutofit/>
          </a:bodyPr>
          <a:lstStyle/>
          <a:p>
            <a:pPr marL="0" indent="0">
              <a:buNone/>
            </a:pPr>
            <a:r>
              <a:rPr lang="hr-HR" sz="2800" dirty="0"/>
              <a:t>Efektivna vrijednost izlaznog napona ovakvog ispravljača opisana je izrazom: </a:t>
            </a:r>
            <a:endParaRPr lang="hr-HR" sz="2800" dirty="0" smtClean="0"/>
          </a:p>
          <a:p>
            <a:endParaRPr lang="hr-HR" sz="3200" dirty="0"/>
          </a:p>
          <a:p>
            <a:r>
              <a:rPr lang="hr-HR" sz="3200" dirty="0"/>
              <a:t> </a:t>
            </a:r>
          </a:p>
          <a:p>
            <a:pPr marL="0" indent="0">
              <a:buNone/>
            </a:pPr>
            <a:endParaRPr lang="hr-HR" sz="2800" dirty="0" smtClean="0"/>
          </a:p>
          <a:p>
            <a:pPr marL="0" indent="0">
              <a:buNone/>
            </a:pPr>
            <a:r>
              <a:rPr lang="hr-HR" sz="2800" dirty="0" smtClean="0"/>
              <a:t>Srednja </a:t>
            </a:r>
            <a:r>
              <a:rPr lang="hr-HR" sz="2800" dirty="0"/>
              <a:t>vrijednost ili istosmjerna komponenta izlaznog napona ovakvog ispravljača opisana je izrazom: </a:t>
            </a:r>
          </a:p>
          <a:p>
            <a:endParaRPr lang="hr-HR" sz="3200" dirty="0"/>
          </a:p>
          <a:p>
            <a:endParaRPr lang="hr-HR" sz="3200" dirty="0"/>
          </a:p>
          <a:p>
            <a:endParaRPr lang="hr-HR" sz="3200" dirty="0"/>
          </a:p>
          <a:p>
            <a:endParaRPr lang="hr-HR" sz="3200" dirty="0"/>
          </a:p>
          <a:p>
            <a:endParaRPr lang="hr-HR" sz="3200" dirty="0"/>
          </a:p>
        </p:txBody>
      </p:sp>
      <p:pic>
        <p:nvPicPr>
          <p:cNvPr id="2" name="Slika 1"/>
          <p:cNvPicPr>
            <a:picLocks noChangeAspect="1"/>
          </p:cNvPicPr>
          <p:nvPr/>
        </p:nvPicPr>
        <p:blipFill>
          <a:blip r:embed="rId2"/>
          <a:stretch>
            <a:fillRect/>
          </a:stretch>
        </p:blipFill>
        <p:spPr>
          <a:xfrm>
            <a:off x="2161737" y="1964209"/>
            <a:ext cx="7879516" cy="1081503"/>
          </a:xfrm>
          <a:prstGeom prst="rect">
            <a:avLst/>
          </a:prstGeom>
        </p:spPr>
      </p:pic>
      <p:pic>
        <p:nvPicPr>
          <p:cNvPr id="4" name="Slika 3"/>
          <p:cNvPicPr>
            <a:picLocks noChangeAspect="1"/>
          </p:cNvPicPr>
          <p:nvPr/>
        </p:nvPicPr>
        <p:blipFill>
          <a:blip r:embed="rId3"/>
          <a:stretch>
            <a:fillRect/>
          </a:stretch>
        </p:blipFill>
        <p:spPr>
          <a:xfrm>
            <a:off x="1692481" y="4759216"/>
            <a:ext cx="8818028" cy="1107946"/>
          </a:xfrm>
          <a:prstGeom prst="rect">
            <a:avLst/>
          </a:prstGeom>
        </p:spPr>
      </p:pic>
    </p:spTree>
    <p:extLst>
      <p:ext uri="{BB962C8B-B14F-4D97-AF65-F5344CB8AC3E}">
        <p14:creationId xmlns:p14="http://schemas.microsoft.com/office/powerpoint/2010/main" val="18218641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024127" y="309093"/>
            <a:ext cx="10732443" cy="6426558"/>
          </a:xfrm>
        </p:spPr>
        <p:txBody>
          <a:bodyPr>
            <a:normAutofit/>
          </a:bodyPr>
          <a:lstStyle/>
          <a:p>
            <a:pPr marL="0" indent="0" algn="just">
              <a:buNone/>
            </a:pPr>
            <a:r>
              <a:rPr lang="hr-HR" sz="2800" dirty="0"/>
              <a:t>U izlaznom valnom obliku osim istosmjerne komponente nalazi se i </a:t>
            </a:r>
            <a:r>
              <a:rPr lang="hr-HR" sz="2800" b="1" dirty="0"/>
              <a:t>izmjenična komponenta</a:t>
            </a:r>
            <a:r>
              <a:rPr lang="hr-HR" sz="2800" dirty="0"/>
              <a:t>, koja je nepoželjna, jer stvara </a:t>
            </a:r>
            <a:r>
              <a:rPr lang="hr-HR" sz="2800" b="1" dirty="0"/>
              <a:t>smetnje</a:t>
            </a:r>
            <a:r>
              <a:rPr lang="hr-HR" sz="2800" dirty="0"/>
              <a:t> i ometa rad elektroničkih sklopova. </a:t>
            </a:r>
            <a:endParaRPr lang="hr-HR" sz="2800" dirty="0" smtClean="0"/>
          </a:p>
          <a:p>
            <a:pPr marL="0" indent="0" algn="just">
              <a:buNone/>
            </a:pPr>
            <a:r>
              <a:rPr lang="hr-HR" sz="2800" dirty="0" smtClean="0"/>
              <a:t>Ova </a:t>
            </a:r>
            <a:r>
              <a:rPr lang="hr-HR" sz="2800" dirty="0"/>
              <a:t>izmjenična komponenta naziva se </a:t>
            </a:r>
            <a:r>
              <a:rPr lang="hr-HR" sz="2800" b="1" dirty="0"/>
              <a:t>napon brujanja</a:t>
            </a:r>
            <a:r>
              <a:rPr lang="hr-HR" sz="2800" dirty="0"/>
              <a:t>. </a:t>
            </a:r>
            <a:endParaRPr lang="hr-HR" sz="2800" dirty="0" smtClean="0"/>
          </a:p>
          <a:p>
            <a:pPr marL="0" indent="0" algn="just">
              <a:buNone/>
            </a:pPr>
            <a:r>
              <a:rPr lang="hr-HR" sz="2800" dirty="0" smtClean="0"/>
              <a:t>Taj </a:t>
            </a:r>
            <a:r>
              <a:rPr lang="hr-HR" sz="2800" dirty="0"/>
              <a:t>napon je dobio ime po tome što u tonskim uređajima (radio aparati, pojačala itd.) stvara smetnje koje se manifestiraju kao brujanje u zvučniku. </a:t>
            </a:r>
            <a:endParaRPr lang="hr-HR" sz="2800" dirty="0" smtClean="0"/>
          </a:p>
          <a:p>
            <a:pPr marL="0" indent="0" algn="just">
              <a:buNone/>
            </a:pPr>
            <a:r>
              <a:rPr lang="hr-HR" sz="2800" dirty="0" smtClean="0"/>
              <a:t>Zbog </a:t>
            </a:r>
            <a:r>
              <a:rPr lang="hr-HR" sz="2800" dirty="0"/>
              <a:t>toga je potrebno ovaj napon ukloniti ili smanjiti do te mjere, da nema utjecaja na normalan rad elektroničkih sklopova i uređaja</a:t>
            </a:r>
            <a:r>
              <a:rPr lang="hr-HR" sz="2800" dirty="0" smtClean="0"/>
              <a:t>.</a:t>
            </a:r>
          </a:p>
          <a:p>
            <a:pPr marL="0" indent="0" algn="just">
              <a:buNone/>
            </a:pPr>
            <a:r>
              <a:rPr lang="hr-HR" sz="2800" dirty="0" smtClean="0"/>
              <a:t>Da </a:t>
            </a:r>
            <a:r>
              <a:rPr lang="hr-HR" sz="2800" dirty="0"/>
              <a:t>bi se izlazni napon (napon na otporniku) izgladio tj. da bi se umanjila vrijednost izmjenične komponente, a ostala samo istosmjerna, potrebno je paralelno otporniku spojiti kondenzator C dovoljno velikog kapaciteta. </a:t>
            </a:r>
          </a:p>
          <a:p>
            <a:pPr marL="0" indent="0" algn="just">
              <a:buNone/>
            </a:pPr>
            <a:r>
              <a:rPr lang="hr-HR" sz="2800" dirty="0"/>
              <a:t>Kapacitivni otpor (</a:t>
            </a:r>
            <a:r>
              <a:rPr lang="hr-HR" sz="2800" dirty="0" err="1"/>
              <a:t>kapacitivna</a:t>
            </a:r>
            <a:r>
              <a:rPr lang="hr-HR" sz="2800" dirty="0"/>
              <a:t> </a:t>
            </a:r>
            <a:r>
              <a:rPr lang="hr-HR" sz="2800" dirty="0" err="1"/>
              <a:t>reaktancija</a:t>
            </a:r>
            <a:r>
              <a:rPr lang="hr-HR" sz="2800" dirty="0"/>
              <a:t>) malih je iznosa za izmjenični napon viših frekvencija, dok je za istosmjerni napon praktično beskonačno velik.</a:t>
            </a:r>
          </a:p>
          <a:p>
            <a:pPr marL="0" indent="0" algn="just">
              <a:buNone/>
            </a:pPr>
            <a:endParaRPr lang="en-CA" sz="2800" dirty="0"/>
          </a:p>
          <a:p>
            <a:endParaRPr lang="hr-HR" sz="3200" dirty="0"/>
          </a:p>
          <a:p>
            <a:endParaRPr lang="hr-HR" sz="3200" dirty="0"/>
          </a:p>
        </p:txBody>
      </p:sp>
    </p:spTree>
    <p:extLst>
      <p:ext uri="{BB962C8B-B14F-4D97-AF65-F5344CB8AC3E}">
        <p14:creationId xmlns:p14="http://schemas.microsoft.com/office/powerpoint/2010/main" val="1894712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024128" y="309093"/>
            <a:ext cx="10825750" cy="6426558"/>
          </a:xfrm>
        </p:spPr>
        <p:txBody>
          <a:bodyPr>
            <a:normAutofit/>
          </a:bodyPr>
          <a:lstStyle/>
          <a:p>
            <a:pPr marL="0" indent="0" algn="just">
              <a:buNone/>
            </a:pPr>
            <a:r>
              <a:rPr lang="hr-HR" sz="2800" dirty="0"/>
              <a:t>Zbog toga kondenzator predstavlja kratki spoj za izmjeničnu struju. S druge strane istosmjerna struja teče u kondenzator sve dok ga ne nabije dovoljnom količinom električnog naboja, koja je potrebna da se na kondenzatoru stvori potencijal jednak potencijalu izvora. U tom trenutku struja </a:t>
            </a:r>
            <a:r>
              <a:rPr lang="hr-HR" sz="2800" dirty="0" err="1"/>
              <a:t>Ic</a:t>
            </a:r>
            <a:r>
              <a:rPr lang="hr-HR" sz="2800" dirty="0"/>
              <a:t>, više ne teče u </a:t>
            </a:r>
            <a:r>
              <a:rPr lang="hr-HR" sz="2800" dirty="0" smtClean="0"/>
              <a:t>kondenzator.</a:t>
            </a:r>
            <a:endParaRPr lang="hr-HR" sz="2800" dirty="0"/>
          </a:p>
          <a:p>
            <a:endParaRPr lang="hr-HR" sz="3200" dirty="0"/>
          </a:p>
        </p:txBody>
      </p:sp>
      <p:pic>
        <p:nvPicPr>
          <p:cNvPr id="2" name="Slika 1"/>
          <p:cNvPicPr>
            <a:picLocks noChangeAspect="1"/>
          </p:cNvPicPr>
          <p:nvPr/>
        </p:nvPicPr>
        <p:blipFill>
          <a:blip r:embed="rId2"/>
          <a:stretch>
            <a:fillRect/>
          </a:stretch>
        </p:blipFill>
        <p:spPr>
          <a:xfrm>
            <a:off x="142875" y="2573226"/>
            <a:ext cx="12049125" cy="4162425"/>
          </a:xfrm>
          <a:prstGeom prst="rect">
            <a:avLst/>
          </a:prstGeom>
        </p:spPr>
      </p:pic>
    </p:spTree>
    <p:extLst>
      <p:ext uri="{BB962C8B-B14F-4D97-AF65-F5344CB8AC3E}">
        <p14:creationId xmlns:p14="http://schemas.microsoft.com/office/powerpoint/2010/main" val="22016158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69883" y="820538"/>
            <a:ext cx="10751105" cy="4890587"/>
          </a:xfrm>
        </p:spPr>
        <p:txBody>
          <a:bodyPr>
            <a:normAutofit lnSpcReduction="10000"/>
          </a:bodyPr>
          <a:lstStyle/>
          <a:p>
            <a:pPr marL="0" indent="0" algn="just">
              <a:buNone/>
            </a:pPr>
            <a:r>
              <a:rPr lang="hr-HR" sz="2800" dirty="0" smtClean="0"/>
              <a:t>Smanjivanjem </a:t>
            </a:r>
            <a:r>
              <a:rPr lang="hr-HR" sz="2800" dirty="0"/>
              <a:t>trenutačne vrijednosti napona izvora ne smanjuje se u istom ritmu i napon na kondenzatoru. Uzrok toj pojavi je postepeno odvođenje električnog naboja iz kondenzatora kroz otpornik R. </a:t>
            </a:r>
            <a:endParaRPr lang="hr-HR" sz="2800" dirty="0" smtClean="0"/>
          </a:p>
          <a:p>
            <a:pPr marL="0" indent="0" algn="just">
              <a:buNone/>
            </a:pPr>
            <a:r>
              <a:rPr lang="hr-HR" sz="2800" dirty="0" smtClean="0"/>
              <a:t>Možemo </a:t>
            </a:r>
            <a:r>
              <a:rPr lang="hr-HR" sz="2800" dirty="0"/>
              <a:t>zaključiti, da će se kondenzator brže prazniti kroz otpornik malog otpora, naravno uz veću struju. Zbog toga napon brujanja ovisi o brzini pražnjenja kondenzatora, tj. o struji pražnjenja, koju određuje snaga priključenog trošila. </a:t>
            </a:r>
            <a:endParaRPr lang="hr-HR" sz="2800" dirty="0" smtClean="0"/>
          </a:p>
          <a:p>
            <a:pPr marL="0" indent="0" algn="just">
              <a:buNone/>
            </a:pPr>
            <a:r>
              <a:rPr lang="hr-HR" sz="2800" dirty="0" smtClean="0"/>
              <a:t>Umnožak </a:t>
            </a:r>
            <a:r>
              <a:rPr lang="hr-HR" sz="2800" dirty="0"/>
              <a:t>otpora, R, i kapaciteta, C, jest veličina koja se zove vremenska konstanta </a:t>
            </a:r>
            <a:r>
              <a:rPr lang="el-GR" sz="2800" dirty="0"/>
              <a:t>τ </a:t>
            </a:r>
            <a:r>
              <a:rPr lang="hr-HR" sz="2800" dirty="0"/>
              <a:t>i dana je izrazom: </a:t>
            </a:r>
            <a:endParaRPr lang="hr-HR" sz="2800" dirty="0" smtClean="0"/>
          </a:p>
          <a:p>
            <a:pPr algn="ctr"/>
            <a:r>
              <a:rPr lang="el-GR" sz="2800" dirty="0" smtClean="0"/>
              <a:t>τ </a:t>
            </a:r>
            <a:r>
              <a:rPr lang="el-GR" sz="2800" dirty="0"/>
              <a:t>= </a:t>
            </a:r>
            <a:r>
              <a:rPr lang="hr-HR" sz="2800" dirty="0"/>
              <a:t>R </a:t>
            </a:r>
            <a:r>
              <a:rPr lang="hr-HR" sz="2800" dirty="0" smtClean="0"/>
              <a:t>C</a:t>
            </a:r>
          </a:p>
          <a:p>
            <a:r>
              <a:rPr lang="hr-HR" sz="2800" dirty="0" smtClean="0"/>
              <a:t>Napon brujanja iznosi</a:t>
            </a:r>
            <a:endParaRPr lang="hr-HR" sz="2800" dirty="0"/>
          </a:p>
          <a:p>
            <a:pPr marL="0" indent="0" algn="ctr">
              <a:buNone/>
            </a:pPr>
            <a:endParaRPr lang="hr-HR" sz="2800" dirty="0"/>
          </a:p>
        </p:txBody>
      </p:sp>
      <mc:AlternateContent xmlns:mc="http://schemas.openxmlformats.org/markup-compatibility/2006" xmlns:a14="http://schemas.microsoft.com/office/drawing/2010/main">
        <mc:Choice Requires="a14">
          <p:sp>
            <p:nvSpPr>
              <p:cNvPr id="4" name="TekstniOkvir 3"/>
              <p:cNvSpPr txBox="1"/>
              <p:nvPr/>
            </p:nvSpPr>
            <p:spPr>
              <a:xfrm>
                <a:off x="2207029" y="5469775"/>
                <a:ext cx="1874520" cy="57502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hr-HR" i="1" smtClean="0">
                              <a:latin typeface="Cambria Math" panose="02040503050406030204" pitchFamily="18" charset="0"/>
                            </a:rPr>
                          </m:ctrlPr>
                        </m:sSubPr>
                        <m:e>
                          <m:r>
                            <a:rPr lang="hr-HR" b="0" i="1" smtClean="0">
                              <a:latin typeface="Cambria Math" panose="02040503050406030204" pitchFamily="18" charset="0"/>
                            </a:rPr>
                            <m:t>𝑈</m:t>
                          </m:r>
                        </m:e>
                        <m:sub>
                          <m:r>
                            <a:rPr lang="hr-HR" b="0" i="1" smtClean="0">
                              <a:latin typeface="Cambria Math" panose="02040503050406030204" pitchFamily="18" charset="0"/>
                            </a:rPr>
                            <m:t>𝑏𝑚</m:t>
                          </m:r>
                        </m:sub>
                      </m:sSub>
                      <m:r>
                        <a:rPr lang="hr-HR" b="0" i="1" smtClean="0">
                          <a:latin typeface="Cambria Math" panose="02040503050406030204" pitchFamily="18" charset="0"/>
                        </a:rPr>
                        <m:t>=</m:t>
                      </m:r>
                      <m:f>
                        <m:fPr>
                          <m:ctrlPr>
                            <a:rPr lang="hr-HR" b="0" i="1" smtClean="0">
                              <a:latin typeface="Cambria Math" panose="02040503050406030204" pitchFamily="18" charset="0"/>
                            </a:rPr>
                          </m:ctrlPr>
                        </m:fPr>
                        <m:num>
                          <m:sSub>
                            <m:sSubPr>
                              <m:ctrlPr>
                                <a:rPr lang="hr-HR" b="0" i="1" smtClean="0">
                                  <a:latin typeface="Cambria Math" panose="02040503050406030204" pitchFamily="18" charset="0"/>
                                </a:rPr>
                              </m:ctrlPr>
                            </m:sSubPr>
                            <m:e>
                              <m:r>
                                <a:rPr lang="hr-HR" b="0" i="1" smtClean="0">
                                  <a:latin typeface="Cambria Math" panose="02040503050406030204" pitchFamily="18" charset="0"/>
                                </a:rPr>
                                <m:t>𝑈</m:t>
                              </m:r>
                            </m:e>
                            <m:sub>
                              <m:r>
                                <a:rPr lang="hr-HR" b="0" i="1" smtClean="0">
                                  <a:latin typeface="Cambria Math" panose="02040503050406030204" pitchFamily="18" charset="0"/>
                                </a:rPr>
                                <m:t>𝑠</m:t>
                              </m:r>
                              <m:r>
                                <a:rPr lang="hr-HR" b="0" i="1" smtClean="0">
                                  <a:latin typeface="Cambria Math" panose="02040503050406030204" pitchFamily="18" charset="0"/>
                                </a:rPr>
                                <m:t>_</m:t>
                              </m:r>
                              <m:r>
                                <a:rPr lang="hr-HR" b="0" i="1" smtClean="0">
                                  <a:latin typeface="Cambria Math" panose="02040503050406030204" pitchFamily="18" charset="0"/>
                                </a:rPr>
                                <m:t>𝑒𝑓</m:t>
                              </m:r>
                            </m:sub>
                          </m:sSub>
                        </m:num>
                        <m:den>
                          <m:sSub>
                            <m:sSubPr>
                              <m:ctrlPr>
                                <a:rPr lang="hr-HR" b="0" i="1" smtClean="0">
                                  <a:latin typeface="Cambria Math" panose="02040503050406030204" pitchFamily="18" charset="0"/>
                                </a:rPr>
                              </m:ctrlPr>
                            </m:sSubPr>
                            <m:e>
                              <m:r>
                                <a:rPr lang="hr-HR" b="0" i="1" smtClean="0">
                                  <a:latin typeface="Cambria Math" panose="02040503050406030204" pitchFamily="18" charset="0"/>
                                </a:rPr>
                                <m:t>𝑓</m:t>
                              </m:r>
                            </m:e>
                            <m:sub>
                              <m:r>
                                <a:rPr lang="hr-HR" b="0" i="1" smtClean="0">
                                  <a:latin typeface="Cambria Math" panose="02040503050406030204" pitchFamily="18" charset="0"/>
                                </a:rPr>
                                <m:t>𝑏</m:t>
                              </m:r>
                            </m:sub>
                          </m:sSub>
                          <m:r>
                            <a:rPr lang="hr-HR" b="0" i="1" smtClean="0">
                              <a:latin typeface="Cambria Math" panose="02040503050406030204" pitchFamily="18" charset="0"/>
                            </a:rPr>
                            <m:t>𝑅𝐶</m:t>
                          </m:r>
                        </m:den>
                      </m:f>
                    </m:oMath>
                  </m:oMathPara>
                </a14:m>
                <a:endParaRPr lang="hr-HR" dirty="0"/>
              </a:p>
            </p:txBody>
          </p:sp>
        </mc:Choice>
        <mc:Fallback xmlns="">
          <p:sp>
            <p:nvSpPr>
              <p:cNvPr id="4" name="TekstniOkvir 3"/>
              <p:cNvSpPr txBox="1">
                <a:spLocks noRot="1" noChangeAspect="1" noMove="1" noResize="1" noEditPoints="1" noAdjustHandles="1" noChangeArrowheads="1" noChangeShapeType="1" noTextEdit="1"/>
              </p:cNvSpPr>
              <p:nvPr/>
            </p:nvSpPr>
            <p:spPr>
              <a:xfrm>
                <a:off x="2207029" y="5469775"/>
                <a:ext cx="1874520" cy="575029"/>
              </a:xfrm>
              <a:prstGeom prst="rect">
                <a:avLst/>
              </a:prstGeom>
              <a:blipFill>
                <a:blip r:embed="rId2"/>
                <a:stretch>
                  <a:fillRect/>
                </a:stretch>
              </a:blipFill>
            </p:spPr>
            <p:txBody>
              <a:bodyPr/>
              <a:lstStyle/>
              <a:p>
                <a:r>
                  <a:rPr lang="hr-HR">
                    <a:noFill/>
                  </a:rPr>
                  <a:t> </a:t>
                </a:r>
              </a:p>
            </p:txBody>
          </p:sp>
        </mc:Fallback>
      </mc:AlternateContent>
    </p:spTree>
    <p:extLst>
      <p:ext uri="{BB962C8B-B14F-4D97-AF65-F5344CB8AC3E}">
        <p14:creationId xmlns:p14="http://schemas.microsoft.com/office/powerpoint/2010/main" val="3080357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024128" y="429208"/>
            <a:ext cx="10545831" cy="3564294"/>
          </a:xfrm>
        </p:spPr>
        <p:txBody>
          <a:bodyPr>
            <a:normAutofit/>
          </a:bodyPr>
          <a:lstStyle/>
          <a:p>
            <a:pPr marL="0" indent="0" algn="just">
              <a:buNone/>
            </a:pPr>
            <a:r>
              <a:rPr lang="hr-HR" sz="2800" b="1" dirty="0" smtClean="0"/>
              <a:t>PUNOVALNI DIODNI ISPRAVLJAČ SA SREDNJOM TOČKOM</a:t>
            </a:r>
          </a:p>
          <a:p>
            <a:pPr marL="0" indent="0" algn="just">
              <a:buNone/>
            </a:pPr>
            <a:r>
              <a:rPr lang="hr-HR" sz="2800" dirty="0"/>
              <a:t>Znatno bolji ispravljeni napon može se ostvariti tako da struja teče kroz otpornik tijekom obje poluperiode izmjeničnog napona. To se može postići primjenom punovalnog ispravljača. </a:t>
            </a:r>
          </a:p>
          <a:p>
            <a:pPr marL="0" indent="0" algn="just">
              <a:buNone/>
            </a:pPr>
            <a:r>
              <a:rPr lang="hr-HR" sz="2800" dirty="0"/>
              <a:t>Pozitivne poluperiode izmjeničnog napona provodi dioda, D1, pa struja poteče strujnim krugom što ga čine dioda, D1, otpornik, R, i gornja polovica sekundarnog namotaja transformatora. </a:t>
            </a:r>
          </a:p>
          <a:p>
            <a:pPr marL="0" indent="0" algn="just">
              <a:buNone/>
            </a:pPr>
            <a:endParaRPr lang="hr-HR" sz="2800" dirty="0"/>
          </a:p>
        </p:txBody>
      </p:sp>
      <p:pic>
        <p:nvPicPr>
          <p:cNvPr id="2" name="Slika 1"/>
          <p:cNvPicPr>
            <a:picLocks noChangeAspect="1"/>
          </p:cNvPicPr>
          <p:nvPr/>
        </p:nvPicPr>
        <p:blipFill>
          <a:blip r:embed="rId2"/>
          <a:stretch>
            <a:fillRect/>
          </a:stretch>
        </p:blipFill>
        <p:spPr>
          <a:xfrm>
            <a:off x="2044370" y="3549112"/>
            <a:ext cx="8505346" cy="3308888"/>
          </a:xfrm>
          <a:prstGeom prst="rect">
            <a:avLst/>
          </a:prstGeom>
        </p:spPr>
      </p:pic>
    </p:spTree>
    <p:extLst>
      <p:ext uri="{BB962C8B-B14F-4D97-AF65-F5344CB8AC3E}">
        <p14:creationId xmlns:p14="http://schemas.microsoft.com/office/powerpoint/2010/main" val="1518020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10655" y="832164"/>
            <a:ext cx="10545831" cy="1959429"/>
          </a:xfrm>
        </p:spPr>
        <p:txBody>
          <a:bodyPr>
            <a:normAutofit/>
          </a:bodyPr>
          <a:lstStyle/>
          <a:p>
            <a:pPr marL="0" indent="0" algn="just">
              <a:buNone/>
            </a:pPr>
            <a:r>
              <a:rPr lang="hr-HR" sz="2800" dirty="0" smtClean="0"/>
              <a:t>Pozitivne </a:t>
            </a:r>
            <a:r>
              <a:rPr lang="hr-HR" sz="2800" dirty="0"/>
              <a:t>poluperiode izmjeničnog napona provodi dioda, D1, pa struja poteče strujnim krugom što ga čine dioda, D1, otpornik, R, i gornja polovica sekundarnog namotaja transformatora. </a:t>
            </a:r>
          </a:p>
          <a:p>
            <a:pPr marL="0" indent="0" algn="just">
              <a:buNone/>
            </a:pPr>
            <a:endParaRPr lang="hr-HR" sz="2800" dirty="0"/>
          </a:p>
        </p:txBody>
      </p:sp>
      <p:pic>
        <p:nvPicPr>
          <p:cNvPr id="2" name="Slika 1"/>
          <p:cNvPicPr>
            <a:picLocks noChangeAspect="1"/>
          </p:cNvPicPr>
          <p:nvPr/>
        </p:nvPicPr>
        <p:blipFill>
          <a:blip r:embed="rId2"/>
          <a:stretch>
            <a:fillRect/>
          </a:stretch>
        </p:blipFill>
        <p:spPr>
          <a:xfrm>
            <a:off x="910655" y="2667000"/>
            <a:ext cx="10772775" cy="4191000"/>
          </a:xfrm>
          <a:prstGeom prst="rect">
            <a:avLst/>
          </a:prstGeom>
        </p:spPr>
      </p:pic>
    </p:spTree>
    <p:extLst>
      <p:ext uri="{BB962C8B-B14F-4D97-AF65-F5344CB8AC3E}">
        <p14:creationId xmlns:p14="http://schemas.microsoft.com/office/powerpoint/2010/main" val="2585699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024128" y="167951"/>
            <a:ext cx="10657799" cy="6690049"/>
          </a:xfrm>
        </p:spPr>
        <p:txBody>
          <a:bodyPr>
            <a:normAutofit/>
          </a:bodyPr>
          <a:lstStyle/>
          <a:p>
            <a:r>
              <a:rPr lang="hr-HR" sz="2800" dirty="0" smtClean="0"/>
              <a:t>Propusno polarizirana dioda – zatvorena sklopka</a:t>
            </a:r>
          </a:p>
          <a:p>
            <a:r>
              <a:rPr lang="hr-HR" sz="2800" dirty="0" smtClean="0"/>
              <a:t> </a:t>
            </a:r>
          </a:p>
          <a:p>
            <a:endParaRPr lang="hr-HR" sz="2800" dirty="0" smtClean="0"/>
          </a:p>
          <a:p>
            <a:endParaRPr lang="hr-HR" sz="2800" dirty="0" smtClean="0"/>
          </a:p>
          <a:p>
            <a:pPr marL="0" indent="0">
              <a:buNone/>
            </a:pPr>
            <a:endParaRPr lang="hr-HR" sz="2800" dirty="0" smtClean="0"/>
          </a:p>
          <a:p>
            <a:pPr marL="0" indent="0" algn="just">
              <a:buNone/>
            </a:pPr>
            <a:r>
              <a:rPr lang="hr-HR" sz="2800" dirty="0" smtClean="0"/>
              <a:t>Kada je anoda na pozitivnijem potencijalu od katode, dioda je propusno polarizirana. Kroz diodu teče propusna struja I</a:t>
            </a:r>
            <a:r>
              <a:rPr lang="hr-HR" sz="1800" dirty="0" smtClean="0"/>
              <a:t>D</a:t>
            </a:r>
            <a:r>
              <a:rPr lang="hr-HR" sz="2800" dirty="0" smtClean="0"/>
              <a:t> (I</a:t>
            </a:r>
            <a:r>
              <a:rPr lang="hr-HR" sz="1800" dirty="0" smtClean="0"/>
              <a:t>F</a:t>
            </a:r>
            <a:r>
              <a:rPr lang="hr-HR" sz="2800" dirty="0" smtClean="0"/>
              <a:t> – engl. </a:t>
            </a:r>
            <a:r>
              <a:rPr lang="hr-HR" sz="2800" dirty="0" err="1" smtClean="0"/>
              <a:t>forward</a:t>
            </a:r>
            <a:r>
              <a:rPr lang="hr-HR" sz="2800" dirty="0" smtClean="0"/>
              <a:t> </a:t>
            </a:r>
            <a:r>
              <a:rPr lang="hr-HR" sz="2800" dirty="0" err="1" smtClean="0"/>
              <a:t>current</a:t>
            </a:r>
            <a:r>
              <a:rPr lang="hr-HR" sz="2800" dirty="0" smtClean="0"/>
              <a:t>) od anode prema katodi.  </a:t>
            </a:r>
          </a:p>
          <a:p>
            <a:pPr marL="0" indent="0" algn="just">
              <a:buNone/>
            </a:pPr>
            <a:r>
              <a:rPr lang="hr-HR" sz="2800" dirty="0" smtClean="0"/>
              <a:t>Na diodi je mali pad napona U</a:t>
            </a:r>
            <a:r>
              <a:rPr lang="hr-HR" sz="2000" dirty="0" smtClean="0"/>
              <a:t>D</a:t>
            </a:r>
            <a:r>
              <a:rPr lang="hr-HR" sz="2800" dirty="0" smtClean="0"/>
              <a:t> (U</a:t>
            </a:r>
            <a:r>
              <a:rPr lang="hr-HR" sz="2000" dirty="0" smtClean="0"/>
              <a:t>F</a:t>
            </a:r>
            <a:r>
              <a:rPr lang="hr-HR" sz="2800" dirty="0" smtClean="0"/>
              <a:t>), koji za silicijske diode iznosi 0.7V (</a:t>
            </a:r>
            <a:r>
              <a:rPr lang="hr-HR" sz="2800" dirty="0" err="1" smtClean="0"/>
              <a:t>germanijske</a:t>
            </a:r>
            <a:r>
              <a:rPr lang="hr-HR" sz="2800" dirty="0" smtClean="0"/>
              <a:t> 0.3V).  </a:t>
            </a:r>
          </a:p>
          <a:p>
            <a:pPr marL="0" indent="0" algn="just">
              <a:buNone/>
            </a:pPr>
            <a:r>
              <a:rPr lang="hr-HR" sz="2800" dirty="0" smtClean="0"/>
              <a:t>Jakost struje ovisi o priključenom naponu izvora i o otporu serijski spojenog otpornika.</a:t>
            </a:r>
          </a:p>
          <a:p>
            <a:endParaRPr lang="hr-HR" sz="3200" dirty="0"/>
          </a:p>
          <a:p>
            <a:endParaRPr lang="hr-HR" sz="3200" dirty="0"/>
          </a:p>
        </p:txBody>
      </p:sp>
      <p:pic>
        <p:nvPicPr>
          <p:cNvPr id="5" name="Slika 4"/>
          <p:cNvPicPr>
            <a:picLocks noChangeAspect="1"/>
          </p:cNvPicPr>
          <p:nvPr/>
        </p:nvPicPr>
        <p:blipFill>
          <a:blip r:embed="rId2"/>
          <a:stretch>
            <a:fillRect/>
          </a:stretch>
        </p:blipFill>
        <p:spPr>
          <a:xfrm>
            <a:off x="2074539" y="721776"/>
            <a:ext cx="8207143" cy="2054279"/>
          </a:xfrm>
          <a:prstGeom prst="rect">
            <a:avLst/>
          </a:prstGeom>
        </p:spPr>
      </p:pic>
    </p:spTree>
    <p:extLst>
      <p:ext uri="{BB962C8B-B14F-4D97-AF65-F5344CB8AC3E}">
        <p14:creationId xmlns:p14="http://schemas.microsoft.com/office/powerpoint/2010/main" val="221012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10655" y="824415"/>
            <a:ext cx="10545831" cy="2108719"/>
          </a:xfrm>
        </p:spPr>
        <p:txBody>
          <a:bodyPr>
            <a:normAutofit/>
          </a:bodyPr>
          <a:lstStyle/>
          <a:p>
            <a:pPr marL="0" indent="0" algn="just">
              <a:buNone/>
            </a:pPr>
            <a:r>
              <a:rPr lang="hr-HR" sz="2800" dirty="0" smtClean="0"/>
              <a:t>Pojavom </a:t>
            </a:r>
            <a:r>
              <a:rPr lang="hr-HR" sz="2800" dirty="0"/>
              <a:t>negativne poluperiode izmjeničnog napona vodi dioda, D2, pa struja ponovo teče kroz otpornik istim smjerom kao i u prethodnom slučaju, a strujni krug se zatvara preko donje polovice sekundarnog namotaja transformatora. </a:t>
            </a:r>
          </a:p>
          <a:p>
            <a:pPr marL="0" indent="0" algn="just">
              <a:buNone/>
            </a:pPr>
            <a:endParaRPr lang="hr-HR" sz="2800" dirty="0"/>
          </a:p>
        </p:txBody>
      </p:sp>
      <p:pic>
        <p:nvPicPr>
          <p:cNvPr id="2" name="Slika 1"/>
          <p:cNvPicPr>
            <a:picLocks noChangeAspect="1"/>
          </p:cNvPicPr>
          <p:nvPr/>
        </p:nvPicPr>
        <p:blipFill>
          <a:blip r:embed="rId2"/>
          <a:stretch>
            <a:fillRect/>
          </a:stretch>
        </p:blipFill>
        <p:spPr>
          <a:xfrm>
            <a:off x="910655" y="2667000"/>
            <a:ext cx="10772775" cy="4191000"/>
          </a:xfrm>
          <a:prstGeom prst="rect">
            <a:avLst/>
          </a:prstGeom>
        </p:spPr>
      </p:pic>
    </p:spTree>
    <p:extLst>
      <p:ext uri="{BB962C8B-B14F-4D97-AF65-F5344CB8AC3E}">
        <p14:creationId xmlns:p14="http://schemas.microsoft.com/office/powerpoint/2010/main" val="27149788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23389" y="859283"/>
            <a:ext cx="10154734" cy="6426558"/>
          </a:xfrm>
        </p:spPr>
        <p:txBody>
          <a:bodyPr>
            <a:normAutofit/>
          </a:bodyPr>
          <a:lstStyle/>
          <a:p>
            <a:pPr marL="0" indent="0">
              <a:buNone/>
            </a:pPr>
            <a:r>
              <a:rPr lang="hr-HR" sz="2800" dirty="0"/>
              <a:t>Dioda koja ne vodi struju izložena je djelovanju dvostrukog napona Us. Efektivna vrijednost izlaznog napona  je:</a:t>
            </a:r>
          </a:p>
          <a:p>
            <a:endParaRPr lang="hr-HR" sz="3200" dirty="0"/>
          </a:p>
          <a:p>
            <a:endParaRPr lang="hr-HR" sz="3200" dirty="0"/>
          </a:p>
          <a:p>
            <a:pPr marL="0" indent="0">
              <a:buNone/>
            </a:pPr>
            <a:endParaRPr lang="hr-HR" sz="3200" dirty="0" smtClean="0"/>
          </a:p>
          <a:p>
            <a:pPr marL="0" indent="0">
              <a:buNone/>
            </a:pPr>
            <a:r>
              <a:rPr lang="hr-HR" sz="2800" dirty="0" smtClean="0"/>
              <a:t>Srednja </a:t>
            </a:r>
            <a:r>
              <a:rPr lang="hr-HR" sz="2800" dirty="0"/>
              <a:t>vrijednost ili istosmjerna komponenta izlaznog napona je: </a:t>
            </a:r>
          </a:p>
          <a:p>
            <a:r>
              <a:rPr lang="hr-HR" sz="3200" dirty="0"/>
              <a:t> </a:t>
            </a:r>
          </a:p>
          <a:p>
            <a:endParaRPr lang="hr-HR" sz="3200" dirty="0"/>
          </a:p>
          <a:p>
            <a:r>
              <a:rPr lang="hr-HR" sz="3200" dirty="0" smtClean="0"/>
              <a:t>Um – vršna vrijednost</a:t>
            </a:r>
          </a:p>
          <a:p>
            <a:endParaRPr lang="hr-HR" sz="3200" dirty="0"/>
          </a:p>
        </p:txBody>
      </p:sp>
      <p:pic>
        <p:nvPicPr>
          <p:cNvPr id="4" name="Picture 18"/>
          <p:cNvPicPr/>
          <p:nvPr/>
        </p:nvPicPr>
        <p:blipFill>
          <a:blip r:embed="rId2" cstate="print"/>
          <a:srcRect/>
          <a:stretch>
            <a:fillRect/>
          </a:stretch>
        </p:blipFill>
        <p:spPr bwMode="auto">
          <a:xfrm>
            <a:off x="3411350" y="4372758"/>
            <a:ext cx="5178811" cy="1155206"/>
          </a:xfrm>
          <a:prstGeom prst="rect">
            <a:avLst/>
          </a:prstGeom>
          <a:noFill/>
          <a:ln w="9525">
            <a:noFill/>
            <a:miter lim="800000"/>
            <a:headEnd/>
            <a:tailEnd/>
          </a:ln>
        </p:spPr>
      </p:pic>
      <p:pic>
        <p:nvPicPr>
          <p:cNvPr id="5" name="Picture 17"/>
          <p:cNvPicPr/>
          <p:nvPr/>
        </p:nvPicPr>
        <p:blipFill>
          <a:blip r:embed="rId3" cstate="print"/>
          <a:srcRect/>
          <a:stretch>
            <a:fillRect/>
          </a:stretch>
        </p:blipFill>
        <p:spPr bwMode="auto">
          <a:xfrm>
            <a:off x="3411350" y="1794869"/>
            <a:ext cx="5178811" cy="1278094"/>
          </a:xfrm>
          <a:prstGeom prst="rect">
            <a:avLst/>
          </a:prstGeom>
          <a:noFill/>
          <a:ln w="9525">
            <a:noFill/>
            <a:miter lim="800000"/>
            <a:headEnd/>
            <a:tailEnd/>
          </a:ln>
        </p:spPr>
      </p:pic>
    </p:spTree>
    <p:extLst>
      <p:ext uri="{BB962C8B-B14F-4D97-AF65-F5344CB8AC3E}">
        <p14:creationId xmlns:p14="http://schemas.microsoft.com/office/powerpoint/2010/main" val="40158257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07890" y="820537"/>
            <a:ext cx="10732443" cy="1635944"/>
          </a:xfrm>
        </p:spPr>
        <p:txBody>
          <a:bodyPr>
            <a:normAutofit/>
          </a:bodyPr>
          <a:lstStyle/>
          <a:p>
            <a:pPr marL="0" indent="0" algn="just">
              <a:buNone/>
            </a:pPr>
            <a:r>
              <a:rPr lang="hr-HR" sz="2800" dirty="0"/>
              <a:t>Punovalni ispravljač se može ostvariti tako da se diode spoje u mosni spoj. Takav spoj se naziva </a:t>
            </a:r>
            <a:r>
              <a:rPr lang="hr-HR" sz="2800" dirty="0" smtClean="0"/>
              <a:t>Graetzov </a:t>
            </a:r>
            <a:r>
              <a:rPr lang="hr-HR" sz="2800" dirty="0"/>
              <a:t>spoj:</a:t>
            </a:r>
          </a:p>
          <a:p>
            <a:pPr algn="just"/>
            <a:r>
              <a:rPr lang="hr-HR" sz="2800" dirty="0"/>
              <a:t> </a:t>
            </a:r>
          </a:p>
          <a:p>
            <a:pPr algn="just"/>
            <a:endParaRPr lang="hr-HR" sz="2800" dirty="0" smtClean="0"/>
          </a:p>
          <a:p>
            <a:pPr algn="just"/>
            <a:endParaRPr lang="hr-HR" sz="2800" dirty="0"/>
          </a:p>
          <a:p>
            <a:pPr algn="just"/>
            <a:endParaRPr lang="hr-HR" sz="2800" dirty="0" smtClean="0"/>
          </a:p>
          <a:p>
            <a:pPr algn="just"/>
            <a:endParaRPr lang="hr-HR" sz="2800" dirty="0"/>
          </a:p>
          <a:p>
            <a:pPr algn="just"/>
            <a:endParaRPr lang="hr-HR" sz="2800" dirty="0" smtClean="0"/>
          </a:p>
          <a:p>
            <a:pPr marL="0" indent="0" algn="just">
              <a:buNone/>
            </a:pPr>
            <a:endParaRPr lang="hr-HR" sz="2800" dirty="0" smtClean="0"/>
          </a:p>
          <a:p>
            <a:pPr marL="0" indent="0" algn="just">
              <a:buNone/>
            </a:pPr>
            <a:endParaRPr lang="hr-HR" sz="2800" dirty="0"/>
          </a:p>
          <a:p>
            <a:endParaRPr lang="hr-HR" sz="3200" dirty="0"/>
          </a:p>
          <a:p>
            <a:endParaRPr lang="hr-HR" sz="3200" dirty="0"/>
          </a:p>
        </p:txBody>
      </p:sp>
      <p:pic>
        <p:nvPicPr>
          <p:cNvPr id="2" name="Slika 1"/>
          <p:cNvPicPr>
            <a:picLocks noChangeAspect="1"/>
          </p:cNvPicPr>
          <p:nvPr/>
        </p:nvPicPr>
        <p:blipFill>
          <a:blip r:embed="rId2"/>
          <a:stretch>
            <a:fillRect/>
          </a:stretch>
        </p:blipFill>
        <p:spPr>
          <a:xfrm>
            <a:off x="859148" y="2628900"/>
            <a:ext cx="10829925" cy="4229100"/>
          </a:xfrm>
          <a:prstGeom prst="rect">
            <a:avLst/>
          </a:prstGeom>
        </p:spPr>
      </p:pic>
    </p:spTree>
    <p:extLst>
      <p:ext uri="{BB962C8B-B14F-4D97-AF65-F5344CB8AC3E}">
        <p14:creationId xmlns:p14="http://schemas.microsoft.com/office/powerpoint/2010/main" val="6842916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75385" y="871776"/>
            <a:ext cx="10732443" cy="903887"/>
          </a:xfrm>
        </p:spPr>
        <p:txBody>
          <a:bodyPr>
            <a:normAutofit/>
          </a:bodyPr>
          <a:lstStyle/>
          <a:p>
            <a:pPr marL="0" indent="0" algn="just">
              <a:buNone/>
            </a:pPr>
            <a:r>
              <a:rPr lang="hr-HR" sz="2800" dirty="0" smtClean="0"/>
              <a:t>Pozitivne </a:t>
            </a:r>
            <a:r>
              <a:rPr lang="hr-HR" sz="2800" dirty="0"/>
              <a:t>poluperiode izmjeničnog napona provode diode D1 i D2, a negativnu diode D3 i D4. </a:t>
            </a:r>
          </a:p>
          <a:p>
            <a:endParaRPr lang="hr-HR" sz="3200" dirty="0"/>
          </a:p>
          <a:p>
            <a:endParaRPr lang="hr-HR" sz="3200" dirty="0"/>
          </a:p>
        </p:txBody>
      </p:sp>
      <p:pic>
        <p:nvPicPr>
          <p:cNvPr id="2" name="Slika 1"/>
          <p:cNvPicPr>
            <a:picLocks noChangeAspect="1"/>
          </p:cNvPicPr>
          <p:nvPr/>
        </p:nvPicPr>
        <p:blipFill>
          <a:blip r:embed="rId2"/>
          <a:stretch>
            <a:fillRect/>
          </a:stretch>
        </p:blipFill>
        <p:spPr>
          <a:xfrm>
            <a:off x="975385" y="2628900"/>
            <a:ext cx="10829925" cy="4229100"/>
          </a:xfrm>
          <a:prstGeom prst="rect">
            <a:avLst/>
          </a:prstGeom>
        </p:spPr>
      </p:pic>
    </p:spTree>
    <p:extLst>
      <p:ext uri="{BB962C8B-B14F-4D97-AF65-F5344CB8AC3E}">
        <p14:creationId xmlns:p14="http://schemas.microsoft.com/office/powerpoint/2010/main" val="39471277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15640" y="813661"/>
            <a:ext cx="9720073" cy="4023360"/>
          </a:xfrm>
        </p:spPr>
        <p:txBody>
          <a:bodyPr>
            <a:normAutofit/>
          </a:bodyPr>
          <a:lstStyle/>
          <a:p>
            <a:pPr marL="0" indent="0">
              <a:buNone/>
            </a:pPr>
            <a:r>
              <a:rPr lang="hr-HR" sz="2800" dirty="0" smtClean="0"/>
              <a:t>Filtriranje punovalno ispravljenog napona:</a:t>
            </a:r>
            <a:endParaRPr lang="hr-HR" sz="2800" dirty="0"/>
          </a:p>
        </p:txBody>
      </p:sp>
      <p:pic>
        <p:nvPicPr>
          <p:cNvPr id="5" name="Slika 4"/>
          <p:cNvPicPr>
            <a:picLocks noChangeAspect="1"/>
          </p:cNvPicPr>
          <p:nvPr/>
        </p:nvPicPr>
        <p:blipFill>
          <a:blip r:embed="rId2"/>
          <a:stretch>
            <a:fillRect/>
          </a:stretch>
        </p:blipFill>
        <p:spPr>
          <a:xfrm>
            <a:off x="538311" y="1912177"/>
            <a:ext cx="10790614" cy="3615788"/>
          </a:xfrm>
          <a:prstGeom prst="rect">
            <a:avLst/>
          </a:prstGeom>
        </p:spPr>
      </p:pic>
    </p:spTree>
    <p:extLst>
      <p:ext uri="{BB962C8B-B14F-4D97-AF65-F5344CB8AC3E}">
        <p14:creationId xmlns:p14="http://schemas.microsoft.com/office/powerpoint/2010/main" val="4289096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p:cNvSpPr/>
          <p:nvPr/>
        </p:nvSpPr>
        <p:spPr>
          <a:xfrm>
            <a:off x="1024128" y="213806"/>
            <a:ext cx="10154734" cy="3016210"/>
          </a:xfrm>
          <a:prstGeom prst="rect">
            <a:avLst/>
          </a:prstGeom>
        </p:spPr>
        <p:txBody>
          <a:bodyPr wrap="square">
            <a:spAutoFit/>
          </a:bodyPr>
          <a:lstStyle/>
          <a:p>
            <a:r>
              <a:rPr lang="hr-HR" sz="2800" dirty="0"/>
              <a:t>Jednadžba II. </a:t>
            </a:r>
            <a:r>
              <a:rPr lang="hr-HR" sz="2800" dirty="0" err="1"/>
              <a:t>Kirchhoffovog</a:t>
            </a:r>
            <a:r>
              <a:rPr lang="hr-HR" sz="2800" dirty="0"/>
              <a:t> </a:t>
            </a:r>
            <a:r>
              <a:rPr lang="hr-HR" sz="2800" dirty="0" smtClean="0"/>
              <a:t>zakona:</a:t>
            </a:r>
            <a:endParaRPr lang="hr-HR" sz="2800" dirty="0"/>
          </a:p>
          <a:p>
            <a:endParaRPr lang="hr-HR" sz="2800" dirty="0"/>
          </a:p>
          <a:p>
            <a:endParaRPr lang="hr-HR" sz="2800" dirty="0" smtClean="0"/>
          </a:p>
          <a:p>
            <a:r>
              <a:rPr lang="hr-HR" sz="2800" dirty="0" smtClean="0"/>
              <a:t>Ako </a:t>
            </a:r>
            <a:r>
              <a:rPr lang="hr-HR" sz="2800" dirty="0"/>
              <a:t>se zanemari pad napona na diodi tada je sav napon izvora na otporniku:</a:t>
            </a:r>
          </a:p>
          <a:p>
            <a:endParaRPr lang="hr-HR" sz="3200" dirty="0"/>
          </a:p>
          <a:p>
            <a:endParaRPr lang="hr-HR" dirty="0"/>
          </a:p>
        </p:txBody>
      </p:sp>
      <p:graphicFrame>
        <p:nvGraphicFramePr>
          <p:cNvPr id="4" name="Objekt 3"/>
          <p:cNvGraphicFramePr>
            <a:graphicFrameLocks noChangeAspect="1"/>
          </p:cNvGraphicFramePr>
          <p:nvPr>
            <p:extLst>
              <p:ext uri="{D42A27DB-BD31-4B8C-83A1-F6EECF244321}">
                <p14:modId xmlns:p14="http://schemas.microsoft.com/office/powerpoint/2010/main" val="814514844"/>
              </p:ext>
            </p:extLst>
          </p:nvPr>
        </p:nvGraphicFramePr>
        <p:xfrm>
          <a:off x="4322025" y="877825"/>
          <a:ext cx="2396490" cy="590440"/>
        </p:xfrm>
        <a:graphic>
          <a:graphicData uri="http://schemas.openxmlformats.org/presentationml/2006/ole">
            <mc:AlternateContent xmlns:mc="http://schemas.openxmlformats.org/markup-compatibility/2006">
              <mc:Choice xmlns:v="urn:schemas-microsoft-com:vml" Requires="v">
                <p:oleObj spid="_x0000_s1083" name="Jednadžba" r:id="rId3" imgW="876240" imgH="215640" progId="Equation.3">
                  <p:embed/>
                </p:oleObj>
              </mc:Choice>
              <mc:Fallback>
                <p:oleObj name="Jednadžba" r:id="rId3" imgW="87624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2025" y="877825"/>
                        <a:ext cx="2396490" cy="590440"/>
                      </a:xfrm>
                      <a:prstGeom prst="rect">
                        <a:avLst/>
                      </a:prstGeom>
                      <a:noFill/>
                    </p:spPr>
                  </p:pic>
                </p:oleObj>
              </mc:Fallback>
            </mc:AlternateContent>
          </a:graphicData>
        </a:graphic>
      </p:graphicFrame>
      <p:graphicFrame>
        <p:nvGraphicFramePr>
          <p:cNvPr id="6" name="Objekt 5"/>
          <p:cNvGraphicFramePr>
            <a:graphicFrameLocks noChangeAspect="1"/>
          </p:cNvGraphicFramePr>
          <p:nvPr>
            <p:extLst>
              <p:ext uri="{D42A27DB-BD31-4B8C-83A1-F6EECF244321}">
                <p14:modId xmlns:p14="http://schemas.microsoft.com/office/powerpoint/2010/main" val="1923213269"/>
              </p:ext>
            </p:extLst>
          </p:nvPr>
        </p:nvGraphicFramePr>
        <p:xfrm>
          <a:off x="2984260" y="2328971"/>
          <a:ext cx="2306540" cy="1100042"/>
        </p:xfrm>
        <a:graphic>
          <a:graphicData uri="http://schemas.openxmlformats.org/presentationml/2006/ole">
            <mc:AlternateContent xmlns:mc="http://schemas.openxmlformats.org/markup-compatibility/2006">
              <mc:Choice xmlns:v="urn:schemas-microsoft-com:vml" Requires="v">
                <p:oleObj spid="_x0000_s1084" name="Jednadžba" r:id="rId5" imgW="825480" imgH="393480" progId="Equation.3">
                  <p:embed/>
                </p:oleObj>
              </mc:Choice>
              <mc:Fallback>
                <p:oleObj name="Jednadžba" r:id="rId5" imgW="82548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4260" y="2328971"/>
                        <a:ext cx="2306540" cy="1100042"/>
                      </a:xfrm>
                      <a:prstGeom prst="rect">
                        <a:avLst/>
                      </a:prstGeom>
                      <a:noFill/>
                    </p:spPr>
                  </p:pic>
                </p:oleObj>
              </mc:Fallback>
            </mc:AlternateContent>
          </a:graphicData>
        </a:graphic>
      </p:graphicFrame>
      <p:graphicFrame>
        <p:nvGraphicFramePr>
          <p:cNvPr id="7" name="Objekt 6"/>
          <p:cNvGraphicFramePr>
            <a:graphicFrameLocks noChangeAspect="1"/>
          </p:cNvGraphicFramePr>
          <p:nvPr>
            <p:extLst>
              <p:ext uri="{D42A27DB-BD31-4B8C-83A1-F6EECF244321}">
                <p14:modId xmlns:p14="http://schemas.microsoft.com/office/powerpoint/2010/main" val="2213501243"/>
              </p:ext>
            </p:extLst>
          </p:nvPr>
        </p:nvGraphicFramePr>
        <p:xfrm>
          <a:off x="7250932" y="2328971"/>
          <a:ext cx="1151394" cy="1057577"/>
        </p:xfrm>
        <a:graphic>
          <a:graphicData uri="http://schemas.openxmlformats.org/presentationml/2006/ole">
            <mc:AlternateContent xmlns:mc="http://schemas.openxmlformats.org/markup-compatibility/2006">
              <mc:Choice xmlns:v="urn:schemas-microsoft-com:vml" Requires="v">
                <p:oleObj spid="_x0000_s1085" name="Jednadžba" r:id="rId7" imgW="495000" imgH="393480" progId="Equation.3">
                  <p:embed/>
                </p:oleObj>
              </mc:Choice>
              <mc:Fallback>
                <p:oleObj name="Jednadžba" r:id="rId7" imgW="49500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50932" y="2328971"/>
                        <a:ext cx="1151394" cy="1057577"/>
                      </a:xfrm>
                      <a:prstGeom prst="rect">
                        <a:avLst/>
                      </a:prstGeom>
                      <a:noFill/>
                    </p:spPr>
                  </p:pic>
                </p:oleObj>
              </mc:Fallback>
            </mc:AlternateContent>
          </a:graphicData>
        </a:graphic>
      </p:graphicFrame>
      <p:pic>
        <p:nvPicPr>
          <p:cNvPr id="3" name="Slika 2"/>
          <p:cNvPicPr>
            <a:picLocks noChangeAspect="1"/>
          </p:cNvPicPr>
          <p:nvPr/>
        </p:nvPicPr>
        <p:blipFill>
          <a:blip r:embed="rId9"/>
          <a:stretch>
            <a:fillRect/>
          </a:stretch>
        </p:blipFill>
        <p:spPr>
          <a:xfrm>
            <a:off x="3091594" y="3583430"/>
            <a:ext cx="6019801" cy="2981505"/>
          </a:xfrm>
          <a:prstGeom prst="rect">
            <a:avLst/>
          </a:prstGeom>
        </p:spPr>
      </p:pic>
    </p:spTree>
    <p:extLst>
      <p:ext uri="{BB962C8B-B14F-4D97-AF65-F5344CB8AC3E}">
        <p14:creationId xmlns:p14="http://schemas.microsoft.com/office/powerpoint/2010/main" val="242834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024128" y="309093"/>
            <a:ext cx="10154734" cy="6426558"/>
          </a:xfrm>
        </p:spPr>
        <p:txBody>
          <a:bodyPr>
            <a:normAutofit/>
          </a:bodyPr>
          <a:lstStyle/>
          <a:p>
            <a:r>
              <a:rPr lang="hr-HR" sz="2800" dirty="0"/>
              <a:t>Zaporno polarizirana dioda – otvorena sklopka</a:t>
            </a:r>
          </a:p>
          <a:p>
            <a:r>
              <a:rPr lang="hr-HR" sz="2800" dirty="0"/>
              <a:t> </a:t>
            </a:r>
          </a:p>
          <a:p>
            <a:endParaRPr lang="hr-HR" sz="2800" dirty="0"/>
          </a:p>
          <a:p>
            <a:endParaRPr lang="hr-HR" sz="2800" dirty="0" smtClean="0"/>
          </a:p>
          <a:p>
            <a:endParaRPr lang="hr-HR" sz="2800" dirty="0" smtClean="0"/>
          </a:p>
          <a:p>
            <a:pPr algn="just"/>
            <a:r>
              <a:rPr lang="hr-HR" sz="2800" dirty="0" smtClean="0"/>
              <a:t>Kada </a:t>
            </a:r>
            <a:r>
              <a:rPr lang="hr-HR" sz="2800" dirty="0"/>
              <a:t>je katoda na pozitivnijem potencijalu od anode, dioda je zaporno (nepropusno) polarizirana. Kroz diodu teče, u smjeru od katode prema anodi, vrlo mala struja I</a:t>
            </a:r>
            <a:r>
              <a:rPr lang="hr-HR" sz="1800" dirty="0"/>
              <a:t>R</a:t>
            </a:r>
            <a:r>
              <a:rPr lang="hr-HR" sz="2800" dirty="0"/>
              <a:t> koja </a:t>
            </a:r>
            <a:r>
              <a:rPr lang="hr-HR" sz="2800" dirty="0" smtClean="0"/>
              <a:t>se </a:t>
            </a:r>
            <a:r>
              <a:rPr lang="hr-HR" sz="2800" dirty="0"/>
              <a:t>naziva zaporna ili reverzna </a:t>
            </a:r>
            <a:r>
              <a:rPr lang="hr-HR" sz="2800" dirty="0" smtClean="0"/>
              <a:t>struja (engl. reverse </a:t>
            </a:r>
            <a:r>
              <a:rPr lang="hr-HR" sz="2800" dirty="0" err="1" smtClean="0"/>
              <a:t>current</a:t>
            </a:r>
            <a:r>
              <a:rPr lang="hr-HR" sz="2800" dirty="0" smtClean="0"/>
              <a:t>). </a:t>
            </a:r>
          </a:p>
          <a:p>
            <a:pPr algn="just"/>
            <a:r>
              <a:rPr lang="hr-HR" sz="2800" dirty="0" smtClean="0"/>
              <a:t>Zaporna </a:t>
            </a:r>
            <a:r>
              <a:rPr lang="hr-HR" sz="2800" dirty="0"/>
              <a:t>struja silicijskih dioda iznosi desetak </a:t>
            </a:r>
            <a:r>
              <a:rPr lang="hr-HR" sz="2800" dirty="0" err="1"/>
              <a:t>nanoampera</a:t>
            </a:r>
            <a:r>
              <a:rPr lang="hr-HR" sz="2800" dirty="0"/>
              <a:t> (</a:t>
            </a:r>
            <a:r>
              <a:rPr lang="hr-HR" sz="2800" dirty="0" err="1"/>
              <a:t>germanijske</a:t>
            </a:r>
            <a:r>
              <a:rPr lang="hr-HR" sz="2800" dirty="0"/>
              <a:t> struje su desetak </a:t>
            </a:r>
            <a:r>
              <a:rPr lang="hr-HR" sz="2800" dirty="0" err="1"/>
              <a:t>mikroampera</a:t>
            </a:r>
            <a:r>
              <a:rPr lang="hr-HR" sz="2800" dirty="0"/>
              <a:t>). </a:t>
            </a:r>
          </a:p>
          <a:p>
            <a:endParaRPr lang="hr-HR" sz="3200" dirty="0"/>
          </a:p>
          <a:p>
            <a:endParaRPr lang="hr-HR" sz="3200" dirty="0"/>
          </a:p>
          <a:p>
            <a:endParaRPr lang="hr-HR" sz="3200" dirty="0"/>
          </a:p>
        </p:txBody>
      </p:sp>
      <p:pic>
        <p:nvPicPr>
          <p:cNvPr id="2" name="Slika 1"/>
          <p:cNvPicPr>
            <a:picLocks noChangeAspect="1"/>
          </p:cNvPicPr>
          <p:nvPr/>
        </p:nvPicPr>
        <p:blipFill>
          <a:blip r:embed="rId2"/>
          <a:stretch>
            <a:fillRect/>
          </a:stretch>
        </p:blipFill>
        <p:spPr>
          <a:xfrm>
            <a:off x="2525576" y="929886"/>
            <a:ext cx="7151837" cy="1826192"/>
          </a:xfrm>
          <a:prstGeom prst="rect">
            <a:avLst/>
          </a:prstGeom>
        </p:spPr>
      </p:pic>
    </p:spTree>
    <p:extLst>
      <p:ext uri="{BB962C8B-B14F-4D97-AF65-F5344CB8AC3E}">
        <p14:creationId xmlns:p14="http://schemas.microsoft.com/office/powerpoint/2010/main" val="242240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024127" y="309093"/>
            <a:ext cx="10396541" cy="6426558"/>
          </a:xfrm>
        </p:spPr>
        <p:txBody>
          <a:bodyPr>
            <a:normAutofit/>
          </a:bodyPr>
          <a:lstStyle/>
          <a:p>
            <a:pPr algn="just"/>
            <a:r>
              <a:rPr lang="pl-PL" sz="2800" dirty="0"/>
              <a:t>Uz zanemarenje reverzne struje može se zanemariti i pad napona na otporniku:</a:t>
            </a:r>
            <a:endParaRPr lang="hr-HR" sz="2800" dirty="0"/>
          </a:p>
          <a:p>
            <a:pPr algn="ctr"/>
            <a:r>
              <a:rPr lang="hr-HR" sz="3200" dirty="0" smtClean="0"/>
              <a:t>I</a:t>
            </a:r>
            <a:r>
              <a:rPr lang="hr-HR" sz="2000" dirty="0" smtClean="0"/>
              <a:t>D</a:t>
            </a:r>
            <a:r>
              <a:rPr lang="hr-HR" sz="3200" dirty="0" smtClean="0"/>
              <a:t> = 0 A,  U</a:t>
            </a:r>
            <a:r>
              <a:rPr lang="hr-HR" sz="2000" dirty="0" smtClean="0"/>
              <a:t>R</a:t>
            </a:r>
            <a:r>
              <a:rPr lang="hr-HR" sz="3200" dirty="0" smtClean="0"/>
              <a:t> = 0 V,  U</a:t>
            </a:r>
            <a:r>
              <a:rPr lang="hr-HR" sz="2000" dirty="0" smtClean="0"/>
              <a:t>D</a:t>
            </a:r>
            <a:r>
              <a:rPr lang="hr-HR" sz="3200" dirty="0" smtClean="0"/>
              <a:t> = - U</a:t>
            </a:r>
            <a:endParaRPr lang="hr-HR" sz="3200" dirty="0"/>
          </a:p>
        </p:txBody>
      </p:sp>
      <p:pic>
        <p:nvPicPr>
          <p:cNvPr id="2" name="Slika 1"/>
          <p:cNvPicPr>
            <a:picLocks noChangeAspect="1"/>
          </p:cNvPicPr>
          <p:nvPr/>
        </p:nvPicPr>
        <p:blipFill>
          <a:blip r:embed="rId2"/>
          <a:stretch>
            <a:fillRect/>
          </a:stretch>
        </p:blipFill>
        <p:spPr>
          <a:xfrm>
            <a:off x="2939190" y="2632936"/>
            <a:ext cx="6566413" cy="3450149"/>
          </a:xfrm>
          <a:prstGeom prst="rect">
            <a:avLst/>
          </a:prstGeom>
        </p:spPr>
      </p:pic>
    </p:spTree>
    <p:extLst>
      <p:ext uri="{BB962C8B-B14F-4D97-AF65-F5344CB8AC3E}">
        <p14:creationId xmlns:p14="http://schemas.microsoft.com/office/powerpoint/2010/main" val="473190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11248" y="185970"/>
            <a:ext cx="9720072" cy="754187"/>
          </a:xfrm>
        </p:spPr>
        <p:txBody>
          <a:bodyPr/>
          <a:lstStyle/>
          <a:p>
            <a:r>
              <a:rPr lang="hr-HR" dirty="0" smtClean="0"/>
              <a:t>Strujno-naponska karakteristika diode</a:t>
            </a:r>
            <a:endParaRPr lang="hr-HR" dirty="0"/>
          </a:p>
        </p:txBody>
      </p:sp>
      <p:pic>
        <p:nvPicPr>
          <p:cNvPr id="5" name="Slika 4"/>
          <p:cNvPicPr/>
          <p:nvPr/>
        </p:nvPicPr>
        <p:blipFill>
          <a:blip r:embed="rId2">
            <a:extLst>
              <a:ext uri="{28A0092B-C50C-407E-A947-70E740481C1C}">
                <a14:useLocalDpi xmlns:a14="http://schemas.microsoft.com/office/drawing/2010/main" val="0"/>
              </a:ext>
            </a:extLst>
          </a:blip>
          <a:srcRect/>
          <a:stretch>
            <a:fillRect/>
          </a:stretch>
        </p:blipFill>
        <p:spPr bwMode="auto">
          <a:xfrm>
            <a:off x="3276232" y="1128949"/>
            <a:ext cx="5190103" cy="5295099"/>
          </a:xfrm>
          <a:prstGeom prst="rect">
            <a:avLst/>
          </a:prstGeom>
          <a:noFill/>
          <a:ln>
            <a:noFill/>
          </a:ln>
        </p:spPr>
      </p:pic>
    </p:spTree>
    <p:extLst>
      <p:ext uri="{BB962C8B-B14F-4D97-AF65-F5344CB8AC3E}">
        <p14:creationId xmlns:p14="http://schemas.microsoft.com/office/powerpoint/2010/main" val="2397870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969884" y="836035"/>
            <a:ext cx="10676036" cy="5347788"/>
          </a:xfrm>
        </p:spPr>
        <p:txBody>
          <a:bodyPr>
            <a:normAutofit/>
          </a:bodyPr>
          <a:lstStyle/>
          <a:p>
            <a:pPr algn="just"/>
            <a:r>
              <a:rPr lang="hr-HR" sz="2800" b="1" dirty="0"/>
              <a:t>Napon praga </a:t>
            </a:r>
            <a:r>
              <a:rPr lang="hr-HR" sz="2800" dirty="0"/>
              <a:t>ili </a:t>
            </a:r>
            <a:r>
              <a:rPr lang="hr-HR" sz="2800" b="1" dirty="0"/>
              <a:t>napon </a:t>
            </a:r>
            <a:r>
              <a:rPr lang="hr-HR" sz="2800" b="1" dirty="0" smtClean="0"/>
              <a:t>koljena U</a:t>
            </a:r>
            <a:r>
              <a:rPr lang="hr-HR" sz="1800" b="1" dirty="0" smtClean="0"/>
              <a:t>T</a:t>
            </a:r>
            <a:r>
              <a:rPr lang="hr-HR" sz="2800" b="1" dirty="0" smtClean="0"/>
              <a:t> </a:t>
            </a:r>
            <a:r>
              <a:rPr lang="hr-HR" sz="2800" dirty="0" smtClean="0"/>
              <a:t>(engl. </a:t>
            </a:r>
            <a:r>
              <a:rPr lang="hr-HR" sz="2800" dirty="0" err="1" smtClean="0"/>
              <a:t>treshold</a:t>
            </a:r>
            <a:r>
              <a:rPr lang="hr-HR" sz="2800" dirty="0" smtClean="0"/>
              <a:t> </a:t>
            </a:r>
            <a:r>
              <a:rPr lang="hr-HR" sz="2800" dirty="0" err="1" smtClean="0"/>
              <a:t>voltage</a:t>
            </a:r>
            <a:r>
              <a:rPr lang="hr-HR" sz="2800" dirty="0" smtClean="0"/>
              <a:t>) je </a:t>
            </a:r>
            <a:r>
              <a:rPr lang="hr-HR" sz="2800" dirty="0"/>
              <a:t>napon kod kojeg dioda provede. </a:t>
            </a:r>
          </a:p>
          <a:p>
            <a:pPr algn="just"/>
            <a:r>
              <a:rPr lang="hr-HR" sz="2800" b="1" dirty="0"/>
              <a:t>Propusni napona U</a:t>
            </a:r>
            <a:r>
              <a:rPr lang="hr-HR" sz="1800" b="1" dirty="0"/>
              <a:t>F</a:t>
            </a:r>
            <a:r>
              <a:rPr lang="hr-HR" sz="2800" b="1" dirty="0"/>
              <a:t> </a:t>
            </a:r>
            <a:r>
              <a:rPr lang="hr-HR" sz="2800" dirty="0"/>
              <a:t>je napon na diodi pri propusnoj polarizaciji i uz navedenu propusnu struju. </a:t>
            </a:r>
          </a:p>
          <a:p>
            <a:pPr algn="just"/>
            <a:r>
              <a:rPr lang="hr-HR" sz="2800" b="1" dirty="0"/>
              <a:t>Struja propusne polarizacije I</a:t>
            </a:r>
            <a:r>
              <a:rPr lang="hr-HR" sz="1800" b="1" dirty="0"/>
              <a:t>F</a:t>
            </a:r>
            <a:r>
              <a:rPr lang="hr-HR" sz="2800" b="1" dirty="0"/>
              <a:t> </a:t>
            </a:r>
            <a:r>
              <a:rPr lang="hr-HR" sz="2800" dirty="0"/>
              <a:t>je  prosječna struja pri propusnoj polarizaciji. </a:t>
            </a:r>
          </a:p>
          <a:p>
            <a:pPr algn="just"/>
            <a:r>
              <a:rPr lang="hr-HR" sz="2800" b="1" dirty="0"/>
              <a:t>Reverzna struja zasićenja I</a:t>
            </a:r>
            <a:r>
              <a:rPr lang="hr-HR" sz="1800" b="1" dirty="0"/>
              <a:t>R</a:t>
            </a:r>
            <a:r>
              <a:rPr lang="hr-HR" sz="2800" b="1" dirty="0"/>
              <a:t> </a:t>
            </a:r>
            <a:r>
              <a:rPr lang="hr-HR" sz="2800" dirty="0"/>
              <a:t>je struja u području zaporne polarizacije. </a:t>
            </a:r>
          </a:p>
          <a:p>
            <a:pPr algn="just"/>
            <a:r>
              <a:rPr lang="hr-HR" sz="2800" b="1" dirty="0"/>
              <a:t>Probojni napon U</a:t>
            </a:r>
            <a:r>
              <a:rPr lang="hr-HR" sz="1800" b="1" dirty="0"/>
              <a:t>PR</a:t>
            </a:r>
            <a:r>
              <a:rPr lang="hr-HR" sz="2800" b="1" dirty="0"/>
              <a:t> </a:t>
            </a:r>
            <a:r>
              <a:rPr lang="hr-HR" sz="2800" b="1" dirty="0" smtClean="0"/>
              <a:t>(</a:t>
            </a:r>
            <a:r>
              <a:rPr lang="hr-HR" sz="2800" dirty="0" smtClean="0"/>
              <a:t>U</a:t>
            </a:r>
            <a:r>
              <a:rPr lang="hr-HR" sz="1800" dirty="0" smtClean="0"/>
              <a:t>BR</a:t>
            </a:r>
            <a:r>
              <a:rPr lang="hr-HR" sz="2800" dirty="0" smtClean="0"/>
              <a:t> engl. </a:t>
            </a:r>
            <a:r>
              <a:rPr lang="hr-HR" sz="2800" dirty="0" err="1" smtClean="0"/>
              <a:t>breakdown</a:t>
            </a:r>
            <a:r>
              <a:rPr lang="hr-HR" sz="2800" dirty="0" smtClean="0"/>
              <a:t> reverse </a:t>
            </a:r>
            <a:r>
              <a:rPr lang="hr-HR" sz="2800" dirty="0" err="1" smtClean="0"/>
              <a:t>voltage</a:t>
            </a:r>
            <a:r>
              <a:rPr lang="hr-HR" sz="2800" dirty="0" smtClean="0"/>
              <a:t>)</a:t>
            </a:r>
            <a:r>
              <a:rPr lang="hr-HR" sz="2800" b="1" dirty="0" smtClean="0"/>
              <a:t> </a:t>
            </a:r>
            <a:r>
              <a:rPr lang="hr-HR" sz="2800" dirty="0"/>
              <a:t>je napon kod kojeg nastaje proboj. </a:t>
            </a:r>
          </a:p>
          <a:p>
            <a:pPr algn="just"/>
            <a:r>
              <a:rPr lang="hr-HR" sz="2800" b="1" dirty="0"/>
              <a:t>Dopušteni utrošak snage P </a:t>
            </a:r>
            <a:r>
              <a:rPr lang="hr-HR" sz="2800" dirty="0"/>
              <a:t>je snaga koja se razvije na diodi (snaga disipacije). </a:t>
            </a:r>
          </a:p>
          <a:p>
            <a:endParaRPr lang="hr-HR" sz="3200" dirty="0"/>
          </a:p>
          <a:p>
            <a:endParaRPr lang="hr-HR" sz="3200" dirty="0"/>
          </a:p>
        </p:txBody>
      </p:sp>
    </p:spTree>
    <p:extLst>
      <p:ext uri="{BB962C8B-B14F-4D97-AF65-F5344CB8AC3E}">
        <p14:creationId xmlns:p14="http://schemas.microsoft.com/office/powerpoint/2010/main" val="1368375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Slika 2"/>
          <p:cNvPicPr>
            <a:picLocks noChangeAspect="1"/>
          </p:cNvPicPr>
          <p:nvPr/>
        </p:nvPicPr>
        <p:blipFill>
          <a:blip r:embed="rId2"/>
          <a:stretch>
            <a:fillRect/>
          </a:stretch>
        </p:blipFill>
        <p:spPr>
          <a:xfrm>
            <a:off x="1922373" y="332837"/>
            <a:ext cx="7968602" cy="6108809"/>
          </a:xfrm>
          <a:prstGeom prst="rect">
            <a:avLst/>
          </a:prstGeom>
        </p:spPr>
      </p:pic>
    </p:spTree>
    <p:extLst>
      <p:ext uri="{BB962C8B-B14F-4D97-AF65-F5344CB8AC3E}">
        <p14:creationId xmlns:p14="http://schemas.microsoft.com/office/powerpoint/2010/main" val="9625673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docProps/app.xml><?xml version="1.0" encoding="utf-8"?>
<Properties xmlns="http://schemas.openxmlformats.org/officeDocument/2006/extended-properties" xmlns:vt="http://schemas.openxmlformats.org/officeDocument/2006/docPropsVTypes">
  <Template>Integral</Template>
  <TotalTime>1249</TotalTime>
  <Words>1642</Words>
  <Application>Microsoft Office PowerPoint</Application>
  <PresentationFormat>Široki zaslon</PresentationFormat>
  <Paragraphs>123</Paragraphs>
  <Slides>34</Slides>
  <Notes>0</Notes>
  <HiddenSlides>0</HiddenSlides>
  <MMClips>0</MMClips>
  <ScaleCrop>false</ScaleCrop>
  <HeadingPairs>
    <vt:vector size="8" baseType="variant">
      <vt:variant>
        <vt:lpstr>Korišteni fontovi</vt:lpstr>
      </vt:variant>
      <vt:variant>
        <vt:i4>7</vt:i4>
      </vt:variant>
      <vt:variant>
        <vt:lpstr>Tema</vt:lpstr>
      </vt:variant>
      <vt:variant>
        <vt:i4>1</vt:i4>
      </vt:variant>
      <vt:variant>
        <vt:lpstr>Uloženi OLE poslužitelji</vt:lpstr>
      </vt:variant>
      <vt:variant>
        <vt:i4>1</vt:i4>
      </vt:variant>
      <vt:variant>
        <vt:lpstr>Naslovi slajdova</vt:lpstr>
      </vt:variant>
      <vt:variant>
        <vt:i4>34</vt:i4>
      </vt:variant>
    </vt:vector>
  </HeadingPairs>
  <TitlesOfParts>
    <vt:vector size="43" baseType="lpstr">
      <vt:lpstr>Arial</vt:lpstr>
      <vt:lpstr>Calibri</vt:lpstr>
      <vt:lpstr>Cambria Math</vt:lpstr>
      <vt:lpstr>Times New Roman</vt:lpstr>
      <vt:lpstr>Tw Cen MT</vt:lpstr>
      <vt:lpstr>Tw Cen MT Condensed</vt:lpstr>
      <vt:lpstr>Wingdings 3</vt:lpstr>
      <vt:lpstr>Integral</vt:lpstr>
      <vt:lpstr>Jednadžba</vt:lpstr>
      <vt:lpstr>Poluvodička PN-dioda</vt:lpstr>
      <vt:lpstr>PowerPointova prezentacija</vt:lpstr>
      <vt:lpstr>PowerPointova prezentacija</vt:lpstr>
      <vt:lpstr>PowerPointova prezentacija</vt:lpstr>
      <vt:lpstr>PowerPointova prezentacija</vt:lpstr>
      <vt:lpstr>PowerPointova prezentacija</vt:lpstr>
      <vt:lpstr>Strujno-naponska karakteristika diode</vt:lpstr>
      <vt:lpstr>PowerPointova prezentacija</vt:lpstr>
      <vt:lpstr>PowerPointova prezentacija</vt:lpstr>
      <vt:lpstr>PowerPointova prezentacija</vt:lpstr>
      <vt:lpstr>PowerPointova prezentacija</vt:lpstr>
      <vt:lpstr>PowerPointova prezentacija</vt:lpstr>
      <vt:lpstr>Zenerova dioda</vt:lpstr>
      <vt:lpstr>PowerPointova prezentacija</vt:lpstr>
      <vt:lpstr>PowerPointova prezentacija</vt:lpstr>
      <vt:lpstr>PowerPointova prezentacija</vt:lpstr>
      <vt:lpstr>PowerPointova prezentacija</vt:lpstr>
      <vt:lpstr>PowerPointova prezentacija</vt:lpstr>
      <vt:lpstr>Spojevi pn-diode</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Uvod u elektroničke sklopove</dc:title>
  <dc:creator>Petar</dc:creator>
  <cp:lastModifiedBy>Racunalo1a</cp:lastModifiedBy>
  <cp:revision>53</cp:revision>
  <dcterms:created xsi:type="dcterms:W3CDTF">2015-05-19T15:29:57Z</dcterms:created>
  <dcterms:modified xsi:type="dcterms:W3CDTF">2020-11-17T07:25:22Z</dcterms:modified>
</cp:coreProperties>
</file>