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9"/>
  </p:notesMasterIdLst>
  <p:sldIdLst>
    <p:sldId id="1404" r:id="rId2"/>
    <p:sldId id="1407" r:id="rId3"/>
    <p:sldId id="1426" r:id="rId4"/>
    <p:sldId id="1430" r:id="rId5"/>
    <p:sldId id="1431" r:id="rId6"/>
    <p:sldId id="1465" r:id="rId7"/>
    <p:sldId id="1451" r:id="rId8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80B"/>
    <a:srgbClr val="00153E"/>
    <a:srgbClr val="232949"/>
    <a:srgbClr val="6F6F83"/>
    <a:srgbClr val="3E5D78"/>
    <a:srgbClr val="923636"/>
    <a:srgbClr val="76046E"/>
    <a:srgbClr val="545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Stil teme 2 - Isticanj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Svijetli stil 3 - Isticanj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Srednji stil 4 - Isticanj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Srednji stil 4 - Isticanj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24" autoAdjust="0"/>
  </p:normalViewPr>
  <p:slideViewPr>
    <p:cSldViewPr>
      <p:cViewPr varScale="1">
        <p:scale>
          <a:sx n="60" d="100"/>
          <a:sy n="60" d="100"/>
        </p:scale>
        <p:origin x="107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7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A62E8-7302-402D-A665-A50F22F1593F}" type="datetimeFigureOut">
              <a:rPr lang="sr-Latn-CS" smtClean="0"/>
              <a:pPr/>
              <a:t>15.6.2019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F6631-6253-4B48-9DB4-FA05808F98B9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0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avni poveznik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Naslov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>
            <a:lvl1pPr>
              <a:defRPr>
                <a:solidFill>
                  <a:schemeClr val="accent1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defRPr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5" name="Rezervirano mjesto datuma 15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podnožja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7" name="Rezervirano mjesto broja slajda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D1B01-C9BC-4CC1-A4B0-8663F351E1A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10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podnožj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6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3290-EC3F-4E6E-8800-F3AEC3D39CC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EB399-C5E5-457C-BB9C-150B81602A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i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C3021-28A5-43CA-B3B6-37A6F82E861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Rezervirano mjesto slike 6"/>
          <p:cNvSpPr>
            <a:spLocks noGrp="1"/>
          </p:cNvSpPr>
          <p:nvPr>
            <p:ph type="pic" sz="quarter" idx="13"/>
          </p:nvPr>
        </p:nvSpPr>
        <p:spPr>
          <a:xfrm>
            <a:off x="642938" y="1643063"/>
            <a:ext cx="3000375" cy="2071687"/>
          </a:xfrm>
        </p:spPr>
        <p:txBody>
          <a:bodyPr/>
          <a:lstStyle/>
          <a:p>
            <a:endParaRPr lang="hr-HR"/>
          </a:p>
        </p:txBody>
      </p:sp>
      <p:sp>
        <p:nvSpPr>
          <p:cNvPr id="9" name="Rezervirano mjesto slike 8"/>
          <p:cNvSpPr>
            <a:spLocks noGrp="1"/>
          </p:cNvSpPr>
          <p:nvPr>
            <p:ph type="pic" sz="quarter" idx="14"/>
          </p:nvPr>
        </p:nvSpPr>
        <p:spPr>
          <a:xfrm>
            <a:off x="4572000" y="1643063"/>
            <a:ext cx="3357563" cy="2214562"/>
          </a:xfrm>
        </p:spPr>
        <p:txBody>
          <a:bodyPr/>
          <a:lstStyle/>
          <a:p>
            <a:endParaRPr lang="hr-HR"/>
          </a:p>
        </p:txBody>
      </p:sp>
      <p:sp>
        <p:nvSpPr>
          <p:cNvPr id="13" name="Rezervirano mjesto slike 12"/>
          <p:cNvSpPr>
            <a:spLocks noGrp="1"/>
          </p:cNvSpPr>
          <p:nvPr>
            <p:ph type="pic" sz="quarter" idx="15"/>
          </p:nvPr>
        </p:nvSpPr>
        <p:spPr>
          <a:xfrm>
            <a:off x="3429000" y="4143375"/>
            <a:ext cx="2786063" cy="2428875"/>
          </a:xfrm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bg>
      <p:bgPr>
        <a:solidFill>
          <a:srgbClr val="3E5D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defRPr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214282" y="6357958"/>
            <a:ext cx="1262058" cy="280966"/>
          </a:xfrm>
        </p:spPr>
        <p:txBody>
          <a:bodyPr/>
          <a:lstStyle>
            <a:lvl1pPr>
              <a:defRPr b="1">
                <a:solidFill>
                  <a:srgbClr val="DF980B"/>
                </a:solidFill>
              </a:defRPr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fld id="{A6FC3021-28A5-43CA-B3B6-37A6F82E861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>
          <a:xfrm>
            <a:off x="428596" y="1643050"/>
            <a:ext cx="8358246" cy="4071937"/>
          </a:xfrm>
        </p:spPr>
        <p:txBody>
          <a:bodyPr/>
          <a:lstStyle>
            <a:lvl1pPr>
              <a:buClr>
                <a:srgbClr val="DF980B"/>
              </a:buClr>
              <a:defRPr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Clr>
                <a:srgbClr val="DF980B"/>
              </a:buClr>
              <a:defRPr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buClr>
                <a:srgbClr val="DF980B"/>
              </a:buClr>
              <a:defRPr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rilagođeni izgled">
    <p:bg>
      <p:bgPr>
        <a:solidFill>
          <a:srgbClr val="182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defRPr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214282" y="6357958"/>
            <a:ext cx="1262058" cy="280966"/>
          </a:xfrm>
        </p:spPr>
        <p:txBody>
          <a:bodyPr/>
          <a:lstStyle>
            <a:lvl1pPr>
              <a:defRPr b="1">
                <a:solidFill>
                  <a:srgbClr val="DF980B"/>
                </a:solidFill>
              </a:defRPr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fld id="{A6FC3021-28A5-43CA-B3B6-37A6F82E861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>
          <a:xfrm>
            <a:off x="428596" y="1643050"/>
            <a:ext cx="8358246" cy="4071937"/>
          </a:xfrm>
        </p:spPr>
        <p:txBody>
          <a:bodyPr/>
          <a:lstStyle>
            <a:lvl1pPr>
              <a:buClr>
                <a:srgbClr val="DF980B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Clr>
                <a:srgbClr val="DF980B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buClr>
                <a:srgbClr val="DF980B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slov 2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reflection blurRad="12700" stA="48000" endA="300" endPos="55000" dir="5400000" sy="-90000" algn="bl" rotWithShape="0"/>
                </a:effectLst>
              </a:defRPr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27" name="Rezervirano mjesto sadržaja 26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30000"/>
              </a:lnSpc>
              <a:buClr>
                <a:schemeClr val="accent1">
                  <a:lumMod val="75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  <a:cs typeface="Verdana" pitchFamily="34" charset="0"/>
              </a:defRPr>
            </a:lvl1pPr>
            <a:lvl2pPr>
              <a:lnSpc>
                <a:spcPct val="130000"/>
              </a:lnSpc>
              <a:buClr>
                <a:schemeClr val="accent1">
                  <a:lumMod val="75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  <a:cs typeface="Verdana" pitchFamily="34" charset="0"/>
              </a:defRPr>
            </a:lvl2pPr>
            <a:lvl3pPr>
              <a:buClr>
                <a:schemeClr val="accent1">
                  <a:lumMod val="75000"/>
                </a:schemeClr>
              </a:buClr>
              <a:defRPr>
                <a:latin typeface="+mn-lt"/>
                <a:ea typeface="Verdana" pitchFamily="34" charset="0"/>
                <a:cs typeface="Verdana" pitchFamily="34" charset="0"/>
              </a:defRPr>
            </a:lvl3pPr>
            <a:lvl4pPr>
              <a:buClr>
                <a:schemeClr val="accent1">
                  <a:lumMod val="75000"/>
                </a:schemeClr>
              </a:buClr>
              <a:defRPr>
                <a:latin typeface="+mn-lt"/>
                <a:ea typeface="Verdana" pitchFamily="34" charset="0"/>
                <a:cs typeface="Verdana" pitchFamily="34" charset="0"/>
              </a:defRPr>
            </a:lvl4pPr>
            <a:lvl5pPr>
              <a:buClr>
                <a:schemeClr val="accent1">
                  <a:lumMod val="75000"/>
                </a:schemeClr>
              </a:buClr>
              <a:defRPr>
                <a:latin typeface="+mn-lt"/>
              </a:defRPr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podnožja 18"/>
          <p:cNvSpPr>
            <a:spLocks noGrp="1"/>
          </p:cNvSpPr>
          <p:nvPr>
            <p:ph type="ftr" sz="quarter" idx="11"/>
          </p:nvPr>
        </p:nvSpPr>
        <p:spPr>
          <a:xfrm>
            <a:off x="0" y="6497960"/>
            <a:ext cx="1383432" cy="36004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chemeClr val="accent1">
                    <a:lumMod val="50000"/>
                  </a:schemeClr>
                </a:solidFill>
              </a:rPr>
              <a:t>Sanda, 2018.</a:t>
            </a:r>
            <a:endParaRPr lang="hr-HR"/>
          </a:p>
        </p:txBody>
      </p:sp>
      <p:sp>
        <p:nvSpPr>
          <p:cNvPr id="6" name="Rezervirano mjesto broja slajda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avni poveznik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zervirano mjesto teksta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5" name="Rezervirano mjesto datuma 18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podnožj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9" name="Rezervirano mjesto broja slajd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6EF97-F872-429B-BB04-2D2B3310232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slov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14" name="Rezervirano mjesto sadržaja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Rezervirano mjesto datuma 10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44CA-7601-46C2-BA65-9E4C20441C7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Naslov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25" name="Rezervirano mjesto teksta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28" name="Rezervirano mjesto sadržaja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8" name="Rezervirano mjesto datuma 9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10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D65E7-C422-4C00-8EDF-BF6590229A5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slov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datuma 10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podnožj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83C8E-DBA6-4580-AFCE-04AE143E889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2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podnožj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4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7B26-287D-4E86-A2B0-EFBCC2564CE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Naslov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26" name="Rezervirano mjesto teksta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14" name="Rezervirano mjesto sadržaja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6" name="Rezervirano mjesto datuma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podnožj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8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9A8CF-88E8-49D1-8CCE-DBDBB54A2A5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zervirano mjesto slik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hr-HR" noProof="0"/>
              <a:t>Pritisnite ikonu za dodavanje slike</a:t>
            </a:r>
            <a:endParaRPr lang="en-US" noProof="0" dirty="0"/>
          </a:p>
        </p:txBody>
      </p:sp>
      <p:sp>
        <p:nvSpPr>
          <p:cNvPr id="17" name="Naslov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26" name="Rezervirano mjesto teksta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6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7" name="Rezervirano mjesto broja slajd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35330-467A-43A6-AB64-ACCCDCD8B36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Rezervirano mjesto teksta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28" name="Rezervirano mjesto podnožja 27"/>
          <p:cNvSpPr>
            <a:spLocks noGrp="1"/>
          </p:cNvSpPr>
          <p:nvPr>
            <p:ph type="ftr" sz="quarter" idx="3"/>
          </p:nvPr>
        </p:nvSpPr>
        <p:spPr>
          <a:xfrm>
            <a:off x="214282" y="6357958"/>
            <a:ext cx="1190620" cy="280966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>
                <a:solidFill>
                  <a:srgbClr val="C00000"/>
                </a:solidFill>
              </a:rPr>
              <a:t>Sanda, 2018.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C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FC3021-28A5-43CA-B3B6-37A6F82E8612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10" name="Rezervirano mjesto naslova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2" r:id="rId4"/>
    <p:sldLayoutId id="2147483758" r:id="rId5"/>
    <p:sldLayoutId id="2147483753" r:id="rId6"/>
    <p:sldLayoutId id="2147483759" r:id="rId7"/>
    <p:sldLayoutId id="2147483760" r:id="rId8"/>
    <p:sldLayoutId id="2147483761" r:id="rId9"/>
    <p:sldLayoutId id="2147483754" r:id="rId10"/>
    <p:sldLayoutId id="2147483762" r:id="rId11"/>
    <p:sldLayoutId id="2147483776" r:id="rId12"/>
    <p:sldLayoutId id="2147483777" r:id="rId13"/>
    <p:sldLayoutId id="2147483778" r:id="rId14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accent1">
              <a:lumMod val="75000"/>
            </a:schemeClr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lnSpc>
          <a:spcPct val="110000"/>
        </a:lnSpc>
        <a:spcBef>
          <a:spcPts val="1800"/>
        </a:spcBef>
        <a:spcAft>
          <a:spcPct val="0"/>
        </a:spcAft>
        <a:buClr>
          <a:schemeClr val="accent1">
            <a:lumMod val="75000"/>
          </a:schemeClr>
        </a:buClr>
        <a:buSzPct val="130000"/>
        <a:buFont typeface="Wingdings" pitchFamily="2" charset="2"/>
        <a:buChar char="§"/>
        <a:defRPr sz="2800" kern="800" baseline="0">
          <a:solidFill>
            <a:schemeClr val="accent1">
              <a:lumMod val="50000"/>
            </a:schemeClr>
          </a:solidFill>
          <a:effectLst/>
          <a:latin typeface="+mn-lt"/>
          <a:ea typeface="Verdana" pitchFamily="34" charset="0"/>
          <a:cs typeface="Verdana" pitchFamily="34" charset="0"/>
        </a:defRPr>
      </a:lvl1pPr>
      <a:lvl2pPr marL="742950" indent="-285750" algn="l" rtl="0" fontAlgn="base">
        <a:lnSpc>
          <a:spcPct val="110000"/>
        </a:lnSpc>
        <a:spcBef>
          <a:spcPts val="1800"/>
        </a:spcBef>
        <a:spcAft>
          <a:spcPct val="0"/>
        </a:spcAft>
        <a:buClr>
          <a:schemeClr val="accent1">
            <a:lumMod val="75000"/>
          </a:schemeClr>
        </a:buClr>
        <a:buSzPct val="130000"/>
        <a:buFont typeface="Wingdings" pitchFamily="2" charset="2"/>
        <a:buChar char="§"/>
        <a:defRPr sz="2800" kern="800" baseline="0">
          <a:solidFill>
            <a:schemeClr val="accent1">
              <a:lumMod val="50000"/>
            </a:schemeClr>
          </a:solidFill>
          <a:effectLst/>
          <a:latin typeface="+mn-lt"/>
          <a:ea typeface="Verdana" pitchFamily="34" charset="0"/>
          <a:cs typeface="Verdana" pitchFamily="34" charset="0"/>
        </a:defRPr>
      </a:lvl2pPr>
      <a:lvl3pPr marL="1143000" indent="-228600" algn="l" rtl="0" fontAlgn="base">
        <a:lnSpc>
          <a:spcPct val="110000"/>
        </a:lnSpc>
        <a:spcBef>
          <a:spcPts val="1800"/>
        </a:spcBef>
        <a:spcAft>
          <a:spcPct val="0"/>
        </a:spcAft>
        <a:buClr>
          <a:schemeClr val="accent1">
            <a:lumMod val="75000"/>
          </a:schemeClr>
        </a:buClr>
        <a:buSzPct val="130000"/>
        <a:buFont typeface="Wingdings" pitchFamily="2" charset="2"/>
        <a:buChar char="§"/>
        <a:defRPr sz="2800" kern="800" baseline="0">
          <a:solidFill>
            <a:schemeClr val="accent1">
              <a:lumMod val="50000"/>
            </a:schemeClr>
          </a:solidFill>
          <a:effectLst/>
          <a:latin typeface="+mn-lt"/>
          <a:ea typeface="Verdana" pitchFamily="34" charset="0"/>
          <a:cs typeface="Verdana" pitchFamily="34" charset="0"/>
        </a:defRPr>
      </a:lvl3pPr>
      <a:lvl4pPr marL="1600200" indent="-228600" algn="l" rtl="0" fontAlgn="base">
        <a:lnSpc>
          <a:spcPct val="110000"/>
        </a:lnSpc>
        <a:spcBef>
          <a:spcPts val="1800"/>
        </a:spcBef>
        <a:spcAft>
          <a:spcPct val="0"/>
        </a:spcAft>
        <a:buClr>
          <a:schemeClr val="accent1">
            <a:lumMod val="75000"/>
          </a:schemeClr>
        </a:buClr>
        <a:buSzPct val="130000"/>
        <a:buFont typeface="Wingdings" pitchFamily="2" charset="2"/>
        <a:buChar char="§"/>
        <a:defRPr sz="2800" kern="800" baseline="0">
          <a:solidFill>
            <a:schemeClr val="accent1">
              <a:lumMod val="50000"/>
            </a:schemeClr>
          </a:solidFill>
          <a:effectLst/>
          <a:latin typeface="+mn-lt"/>
          <a:ea typeface="Verdana" pitchFamily="34" charset="0"/>
          <a:cs typeface="Verdana" pitchFamily="34" charset="0"/>
        </a:defRPr>
      </a:lvl4pPr>
      <a:lvl5pPr marL="2057400" indent="-228600" algn="l" rtl="0" fontAlgn="base">
        <a:lnSpc>
          <a:spcPct val="110000"/>
        </a:lnSpc>
        <a:spcBef>
          <a:spcPts val="1800"/>
        </a:spcBef>
        <a:spcAft>
          <a:spcPct val="0"/>
        </a:spcAft>
        <a:buClr>
          <a:schemeClr val="accent1">
            <a:lumMod val="75000"/>
          </a:schemeClr>
        </a:buClr>
        <a:buSzPct val="130000"/>
        <a:buFont typeface="Wingdings" pitchFamily="2" charset="2"/>
        <a:buChar char="§"/>
        <a:defRPr sz="2800" kern="800" baseline="0">
          <a:solidFill>
            <a:schemeClr val="accent1">
              <a:lumMod val="50000"/>
            </a:schemeClr>
          </a:solidFill>
          <a:effectLst/>
          <a:latin typeface="+mn-lt"/>
          <a:ea typeface="Verdana" pitchFamily="34" charset="0"/>
          <a:cs typeface="Verdana" pitchFamily="34" charset="0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Prebaci redak/stupac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1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hr-HR"/>
              <a:t>Vježba 53. </a:t>
            </a:r>
          </a:p>
          <a:p>
            <a:pPr eaLnBrk="1" hangingPunct="1"/>
            <a:r>
              <a:rPr lang="hr-HR"/>
              <a:t>Načinjenom grafikonu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promijeniti način grupiranja podataka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(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prebaciti retke u stupce</a:t>
            </a:r>
            <a:r>
              <a:rPr lang="hr-HR" b="1">
                <a:solidFill>
                  <a:schemeClr val="tx1"/>
                </a:solidFill>
              </a:rPr>
              <a:t>)</a:t>
            </a:r>
            <a:r>
              <a:rPr lang="hr-HR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8" name="Picture 6" descr="exc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800105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Stil grafikona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2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hr-HR"/>
              <a:t>Vježba 54. </a:t>
            </a:r>
          </a:p>
          <a:p>
            <a:pPr eaLnBrk="1" hangingPunct="1"/>
            <a:r>
              <a:rPr lang="hr-HR"/>
              <a:t>Načinjenom grafikonu postaviti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Stil 35</a:t>
            </a:r>
            <a:r>
              <a:rPr lang="hr-HR"/>
              <a:t>.</a:t>
            </a:r>
          </a:p>
        </p:txBody>
      </p:sp>
      <p:pic>
        <p:nvPicPr>
          <p:cNvPr id="8" name="Picture 5" descr="exc3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500174"/>
            <a:ext cx="6572296" cy="4459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Vježba 61 </a:t>
            </a:r>
            <a:r>
              <a:rPr lang="hr-HR" sz="2800"/>
              <a:t>b</a:t>
            </a:r>
            <a:r>
              <a:rPr lang="hr-HR"/>
              <a:t>.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3</a:t>
            </a:fld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r-HR"/>
              <a:t>Oznake podataka: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Unutrašnji kraj</a:t>
            </a:r>
            <a:r>
              <a:rPr lang="hr-HR"/>
              <a:t>.</a:t>
            </a:r>
            <a:endParaRPr lang="hr-HR" b="1">
              <a:solidFill>
                <a:schemeClr val="accent4">
                  <a:lumMod val="75000"/>
                </a:schemeClr>
              </a:solidFill>
            </a:endParaRPr>
          </a:p>
          <a:p>
            <a:pPr eaLnBrk="1" hangingPunct="1"/>
            <a:r>
              <a:rPr lang="hr-HR"/>
              <a:t>Prikazati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postotne oznake </a:t>
            </a:r>
            <a:r>
              <a:rPr lang="hr-HR"/>
              <a:t>podataka, a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isključiti vrijednosti.</a:t>
            </a:r>
          </a:p>
          <a:p>
            <a:pPr eaLnBrk="1" hangingPunct="1"/>
            <a:r>
              <a:rPr lang="hr-HR"/>
              <a:t>Krišku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Karlovačke </a:t>
            </a:r>
            <a:r>
              <a:rPr lang="hr-HR"/>
              <a:t>županije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 izvući prema van</a:t>
            </a:r>
            <a:r>
              <a:rPr lang="hr-HR"/>
              <a:t>, da bude uočljivija.</a:t>
            </a:r>
            <a:endParaRPr lang="hr-HR" b="1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Slika 7" descr="Wikipedia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8143932" cy="45332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Vježba 62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  <a:tabLst>
                <a:tab pos="4754563" algn="l"/>
              </a:tabLst>
            </a:pP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Kopirati </a:t>
            </a:r>
            <a:r>
              <a:rPr lang="hr-HR"/>
              <a:t>radni list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Grafikon_zupanije</a:t>
            </a:r>
            <a:r>
              <a:rPr lang="hr-HR"/>
              <a:t>.</a:t>
            </a:r>
          </a:p>
          <a:p>
            <a:pPr eaLnBrk="1" hangingPunct="1">
              <a:spcBef>
                <a:spcPts val="2400"/>
              </a:spcBef>
              <a:tabLst>
                <a:tab pos="4754563" algn="l"/>
              </a:tabLst>
            </a:pPr>
            <a:r>
              <a:rPr lang="hr-HR"/>
              <a:t>Kopiranom listu dati naziv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Grafikon_2_zupanije</a:t>
            </a:r>
            <a:r>
              <a:rPr lang="hr-HR"/>
              <a:t>.</a:t>
            </a:r>
          </a:p>
          <a:p>
            <a:pPr eaLnBrk="1" hangingPunct="1">
              <a:spcBef>
                <a:spcPts val="2400"/>
              </a:spcBef>
              <a:tabLst>
                <a:tab pos="4754563" algn="l"/>
              </a:tabLst>
            </a:pPr>
            <a:r>
              <a:rPr lang="hr-HR"/>
              <a:t>Grafikonu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Grafikon_2_zupanije</a:t>
            </a:r>
            <a:r>
              <a:rPr lang="hr-HR"/>
              <a:t> promijeniti vrstu 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Crta</a:t>
            </a:r>
            <a:r>
              <a:rPr lang="hr-HR"/>
              <a:t>, podvrsta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Crta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s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oznakama</a:t>
            </a:r>
            <a:r>
              <a:rPr lang="hr-HR"/>
              <a:t>,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stil 26</a:t>
            </a:r>
            <a:r>
              <a:rPr lang="hr-HR"/>
              <a:t>.</a:t>
            </a:r>
          </a:p>
          <a:p>
            <a:pPr eaLnBrk="1" hangingPunct="1">
              <a:spcBef>
                <a:spcPts val="2400"/>
              </a:spcBef>
              <a:tabLst>
                <a:tab pos="4754563" algn="l"/>
              </a:tabLst>
            </a:pP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Ukloniti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oznake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podataka.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Ukloniti prikaz legende</a:t>
            </a:r>
            <a:r>
              <a:rPr lang="hr-HR"/>
              <a:t>.</a:t>
            </a:r>
          </a:p>
          <a:p>
            <a:pPr eaLnBrk="1" hangingPunct="1">
              <a:spcBef>
                <a:spcPts val="2400"/>
              </a:spcBef>
              <a:tabLst>
                <a:tab pos="4754563" algn="l"/>
              </a:tabLst>
            </a:pP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Prikazati</a:t>
            </a:r>
            <a:r>
              <a:rPr lang="hr-HR"/>
              <a:t> podatkovnu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tablicu</a:t>
            </a:r>
            <a:r>
              <a:rPr lang="hr-HR"/>
              <a:t> grafikona.</a:t>
            </a:r>
          </a:p>
        </p:txBody>
      </p:sp>
      <p:pic>
        <p:nvPicPr>
          <p:cNvPr id="9" name="Slika 8" descr="Wikipedia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425509" cy="55414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/>
              <a:t>Vježba 63.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hr-HR"/>
              <a:t>Pokrenuti radnu knjigu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Primjeri</a:t>
            </a:r>
            <a:r>
              <a:rPr lang="hr-HR" b="1">
                <a:solidFill>
                  <a:srgbClr val="DF980B"/>
                </a:solidFill>
              </a:rPr>
              <a:t>.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xlsx</a:t>
            </a:r>
            <a:r>
              <a:rPr lang="hr-HR"/>
              <a:t>, otvoriti radni list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Statistika </a:t>
            </a:r>
            <a:r>
              <a:rPr lang="hr-HR"/>
              <a:t>.</a:t>
            </a:r>
            <a:endParaRPr lang="hr-HR" b="1">
              <a:solidFill>
                <a:schemeClr val="accent4">
                  <a:lumMod val="75000"/>
                </a:schemeClr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hr-HR"/>
              <a:t>Stvoriti </a:t>
            </a:r>
            <a:r>
              <a:rPr lang="hr-HR" dirty="0"/>
              <a:t>grafikon u kome se usporedno prikazuju podaci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o ukupnom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broju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izostanaka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broju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opravdanih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izostanaka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dirty="0"/>
              <a:t>za razredne odjele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1B</a:t>
            </a:r>
            <a:r>
              <a:rPr lang="hr-HR" b="1" dirty="0">
                <a:solidFill>
                  <a:srgbClr val="DF980B"/>
                </a:solidFill>
              </a:rPr>
              <a:t> </a:t>
            </a:r>
            <a:r>
              <a:rPr lang="hr-HR" dirty="0"/>
              <a:t>i</a:t>
            </a:r>
            <a:r>
              <a:rPr lang="hr-HR" b="1" dirty="0">
                <a:solidFill>
                  <a:srgbClr val="DF980B"/>
                </a:solidFill>
              </a:rPr>
              <a:t>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1C</a:t>
            </a:r>
            <a:r>
              <a:rPr lang="hr-HR" dirty="0"/>
              <a:t>.  </a:t>
            </a:r>
          </a:p>
          <a:p>
            <a:pPr>
              <a:spcBef>
                <a:spcPts val="1200"/>
              </a:spcBef>
              <a:buNone/>
            </a:pPr>
            <a:r>
              <a:rPr lang="hr-HR" sz="2400" dirty="0"/>
              <a:t>	(=STATISTIKA</a:t>
            </a:r>
            <a:r>
              <a:rPr lang="hr-HR" sz="2400"/>
              <a:t>!$C$11:$D$11;STATISTIKA!$C$12:$D$12)</a:t>
            </a:r>
            <a:endParaRPr lang="hr-HR" sz="2400" dirty="0"/>
          </a:p>
          <a:p>
            <a:pPr eaLnBrk="1" hangingPunct="1">
              <a:spcBef>
                <a:spcPts val="1200"/>
              </a:spcBef>
            </a:pPr>
            <a:r>
              <a:rPr lang="hr-HR" dirty="0"/>
              <a:t>Vrsta grafikona: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Stupac</a:t>
            </a:r>
            <a:r>
              <a:rPr lang="hr-HR" dirty="0"/>
              <a:t>,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3D</a:t>
            </a:r>
            <a:r>
              <a:rPr lang="hr-HR" b="1" dirty="0">
                <a:solidFill>
                  <a:srgbClr val="DF980B"/>
                </a:solidFill>
              </a:rPr>
              <a:t> 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grupiran</a:t>
            </a:r>
            <a:r>
              <a:rPr lang="hr-HR" b="1" dirty="0">
                <a:solidFill>
                  <a:srgbClr val="DF980B"/>
                </a:solidFill>
              </a:rPr>
              <a:t> </a:t>
            </a:r>
            <a:r>
              <a:rPr lang="hr-HR" b="1" dirty="0">
                <a:solidFill>
                  <a:schemeClr val="accent4">
                    <a:lumMod val="75000"/>
                  </a:schemeClr>
                </a:solidFill>
              </a:rPr>
              <a:t>stupac</a:t>
            </a:r>
            <a:r>
              <a:rPr lang="hr-HR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001056" cy="472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Pod i zid grafikona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hr-HR"/>
              <a:t>Vježba 65. 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hr-HR"/>
              <a:t>Radnom listu </a:t>
            </a:r>
            <a:r>
              <a:rPr lang="hr-HR">
                <a:solidFill>
                  <a:srgbClr val="DF980B"/>
                </a:solidFill>
              </a:rPr>
              <a:t>Grafikon – izostanci </a:t>
            </a:r>
            <a:r>
              <a:rPr lang="hr-HR"/>
              <a:t>obojiti pod i zid grafikona po vlastitom odabiru.</a:t>
            </a:r>
          </a:p>
        </p:txBody>
      </p:sp>
      <p:pic>
        <p:nvPicPr>
          <p:cNvPr id="8" name="Slika 7" descr="Wikipedia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8143932" cy="46679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Područje grafikona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Sanda, 2018.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1EDB7-747B-493C-8632-2FFDF74C8276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  <p:sp>
        <p:nvSpPr>
          <p:cNvPr id="8" name="Rezervirano mjesto teksta 7"/>
          <p:cNvSpPr>
            <a:spLocks noGrp="1"/>
          </p:cNvSpPr>
          <p:nvPr>
            <p:ph type="body" sz="quarter" idx="13"/>
          </p:nvPr>
        </p:nvSpPr>
        <p:spPr>
          <a:xfrm>
            <a:off x="428596" y="1643050"/>
            <a:ext cx="8715404" cy="4071937"/>
          </a:xfrm>
        </p:spPr>
        <p:txBody>
          <a:bodyPr/>
          <a:lstStyle/>
          <a:p>
            <a:pPr>
              <a:buNone/>
            </a:pPr>
            <a:r>
              <a:rPr lang="hr-HR"/>
              <a:t>Vježba 66.</a:t>
            </a:r>
          </a:p>
          <a:p>
            <a:r>
              <a:rPr lang="hr-HR"/>
              <a:t>Radna knjiga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Primjeri.xlsx</a:t>
            </a:r>
            <a:r>
              <a:rPr lang="hr-HR"/>
              <a:t>, otvoriti radni list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Grafikon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zupanije</a:t>
            </a:r>
            <a:r>
              <a:rPr lang="hr-HR"/>
              <a:t>.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Grafikon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kopirati</a:t>
            </a:r>
            <a:r>
              <a:rPr lang="hr-HR"/>
              <a:t>,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naziv: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Zupanije_2</a:t>
            </a:r>
          </a:p>
          <a:p>
            <a:r>
              <a:rPr lang="hr-HR"/>
              <a:t>Odabrati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područje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grafikona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pa:</a:t>
            </a:r>
          </a:p>
          <a:p>
            <a:pPr lvl="1"/>
            <a:r>
              <a:rPr lang="hr-HR"/>
              <a:t>promijeniti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font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znakova: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Bookman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Old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Style</a:t>
            </a:r>
            <a:r>
              <a:rPr lang="hr-HR"/>
              <a:t>,</a:t>
            </a:r>
          </a:p>
          <a:p>
            <a:pPr lvl="1"/>
            <a:r>
              <a:rPr lang="hr-HR"/>
              <a:t>promijeniti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veličinu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znakova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na 16</a:t>
            </a:r>
            <a:r>
              <a:rPr lang="hr-HR"/>
              <a:t>,</a:t>
            </a:r>
            <a:endParaRPr lang="hr-HR" b="1">
              <a:solidFill>
                <a:srgbClr val="DF980B"/>
              </a:solidFill>
            </a:endParaRPr>
          </a:p>
          <a:p>
            <a:pPr lvl="1"/>
            <a:r>
              <a:rPr lang="hr-HR"/>
              <a:t>odabrati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boju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ispune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 b="1">
                <a:solidFill>
                  <a:schemeClr val="accent4">
                    <a:lumMod val="75000"/>
                  </a:schemeClr>
                </a:solidFill>
              </a:rPr>
              <a:t>podloge</a:t>
            </a:r>
            <a:r>
              <a:rPr lang="hr-HR" b="1">
                <a:solidFill>
                  <a:srgbClr val="DF980B"/>
                </a:solidFill>
              </a:rPr>
              <a:t> </a:t>
            </a:r>
            <a:r>
              <a:rPr lang="hr-HR"/>
              <a:t>po vlastitom odabiru.</a:t>
            </a:r>
          </a:p>
        </p:txBody>
      </p:sp>
      <p:pic>
        <p:nvPicPr>
          <p:cNvPr id="10" name="Slika 9" descr="Wikipedia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8501122" cy="485353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tovanje">
  <a:themeElements>
    <a:clrScheme name="Izvorni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utovanj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utovanj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7599</TotalTime>
  <Words>257</Words>
  <Application>Microsoft Office PowerPoint</Application>
  <PresentationFormat>Prikaz na zaslonu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4" baseType="lpstr">
      <vt:lpstr>Arial</vt:lpstr>
      <vt:lpstr>Calibri</vt:lpstr>
      <vt:lpstr>Franklin Gothic Book</vt:lpstr>
      <vt:lpstr>Franklin Gothic Medium</vt:lpstr>
      <vt:lpstr>Wingdings</vt:lpstr>
      <vt:lpstr>Wingdings 2</vt:lpstr>
      <vt:lpstr>Putovanje</vt:lpstr>
      <vt:lpstr>Prebaci redak/stupac</vt:lpstr>
      <vt:lpstr>Stil grafikona</vt:lpstr>
      <vt:lpstr>Vježba 61 b.</vt:lpstr>
      <vt:lpstr>Vježba 62</vt:lpstr>
      <vt:lpstr>Vježba 63.</vt:lpstr>
      <vt:lpstr>Pod i zid grafikona</vt:lpstr>
      <vt:lpstr>Područje grafikona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Optički mediji</dc:title>
  <dc:creator>Sanda</dc:creator>
  <cp:lastModifiedBy>korisnik</cp:lastModifiedBy>
  <cp:revision>580</cp:revision>
  <dcterms:created xsi:type="dcterms:W3CDTF">2012-03-18T17:34:57Z</dcterms:created>
  <dcterms:modified xsi:type="dcterms:W3CDTF">2019-06-15T15:11:09Z</dcterms:modified>
</cp:coreProperties>
</file>